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11"/>
  </p:notesMasterIdLst>
  <p:handoutMasterIdLst>
    <p:handoutMasterId r:id="rId12"/>
  </p:handoutMasterIdLst>
  <p:sldIdLst>
    <p:sldId id="270" r:id="rId3"/>
    <p:sldId id="271" r:id="rId4"/>
    <p:sldId id="273" r:id="rId5"/>
    <p:sldId id="272" r:id="rId6"/>
    <p:sldId id="274" r:id="rId7"/>
    <p:sldId id="275" r:id="rId8"/>
    <p:sldId id="276" r:id="rId9"/>
    <p:sldId id="285" r:id="rId1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ile, Beliyou (IFPRI)" initials="HB(" lastIdx="3" clrIdx="0">
    <p:extLst>
      <p:ext uri="{19B8F6BF-5375-455C-9EA6-DF929625EA0E}">
        <p15:presenceInfo xmlns:p15="http://schemas.microsoft.com/office/powerpoint/2012/main" userId="S-1-5-21-937917569-1289706902-922709458-110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33" autoAdjust="0"/>
    <p:restoredTop sz="93381" autoAdjust="0"/>
  </p:normalViewPr>
  <p:slideViewPr>
    <p:cSldViewPr>
      <p:cViewPr varScale="1">
        <p:scale>
          <a:sx n="67" d="100"/>
          <a:sy n="67" d="100"/>
        </p:scale>
        <p:origin x="1434"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11/13/2014</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11/13/2014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4083857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Areas that</a:t>
            </a:r>
            <a:r>
              <a:rPr lang="en-GB" sz="1200" kern="1200" baseline="0" dirty="0" smtClean="0">
                <a:solidFill>
                  <a:schemeClr val="tx1"/>
                </a:solidFill>
                <a:effectLst/>
                <a:latin typeface="+mn-lt"/>
                <a:ea typeface="+mn-ea"/>
                <a:cs typeface="+mn-cs"/>
              </a:rPr>
              <a:t> are </a:t>
            </a:r>
            <a:r>
              <a:rPr lang="en-GB" sz="1200" kern="1200" dirty="0" smtClean="0">
                <a:solidFill>
                  <a:schemeClr val="tx1"/>
                </a:solidFill>
                <a:effectLst/>
                <a:latin typeface="+mn-lt"/>
                <a:ea typeface="+mn-ea"/>
                <a:cs typeface="+mn-cs"/>
              </a:rPr>
              <a:t>diverse topographically, climatically, population distribution and accessibility of markets</a:t>
            </a:r>
          </a:p>
          <a:p>
            <a:r>
              <a:rPr lang="en-GB" sz="1200" kern="1200" dirty="0" smtClean="0">
                <a:solidFill>
                  <a:schemeClr val="tx1"/>
                </a:solidFill>
                <a:effectLst/>
                <a:latin typeface="+mn-lt"/>
                <a:ea typeface="+mn-ea"/>
                <a:cs typeface="+mn-cs"/>
              </a:rPr>
              <a:t>AGP –Agricultural Growth Plan </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a:t>
            </a:fld>
            <a:endParaRPr lang="en-US"/>
          </a:p>
        </p:txBody>
      </p:sp>
    </p:spTree>
    <p:extLst>
      <p:ext uri="{BB962C8B-B14F-4D97-AF65-F5344CB8AC3E}">
        <p14:creationId xmlns:p14="http://schemas.microsoft.com/office/powerpoint/2010/main" val="183186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0" indent="-571500">
              <a:buFont typeface="Arial" panose="020B0604020202020204" pitchFamily="34" charset="0"/>
              <a:buChar char="•"/>
            </a:pPr>
            <a:r>
              <a:rPr lang="en-US" sz="4000" dirty="0" smtClean="0">
                <a:solidFill>
                  <a:srgbClr val="00B050"/>
                </a:solidFill>
                <a:latin typeface="Times New Roman" panose="02020603050405020304" pitchFamily="18" charset="0"/>
                <a:cs typeface="Times New Roman" panose="02020603050405020304" pitchFamily="18" charset="0"/>
              </a:rPr>
              <a:t>* = Who</a:t>
            </a:r>
            <a:r>
              <a:rPr lang="en-US" sz="4000" baseline="0" dirty="0" smtClean="0">
                <a:solidFill>
                  <a:srgbClr val="00B050"/>
                </a:solidFill>
                <a:latin typeface="Times New Roman" panose="02020603050405020304" pitchFamily="18" charset="0"/>
                <a:cs typeface="Times New Roman" panose="02020603050405020304" pitchFamily="18" charset="0"/>
              </a:rPr>
              <a:t> is a beneficiary? Varies from country to country (see the detail on upcoming slides)</a:t>
            </a:r>
          </a:p>
          <a:p>
            <a:pPr marL="571500" indent="-571500">
              <a:buFont typeface="Arial" panose="020B0604020202020204" pitchFamily="34" charset="0"/>
              <a:buChar char="•"/>
            </a:pPr>
            <a:r>
              <a:rPr lang="en-US" sz="4000" dirty="0" smtClean="0">
                <a:solidFill>
                  <a:srgbClr val="FF0000"/>
                </a:solidFill>
                <a:latin typeface="Times New Roman" panose="02020603050405020304" pitchFamily="18" charset="0"/>
                <a:cs typeface="Times New Roman" panose="02020603050405020304" pitchFamily="18" charset="0"/>
              </a:rPr>
              <a:t>‴ = For</a:t>
            </a:r>
            <a:r>
              <a:rPr lang="en-US" sz="4000" baseline="0" dirty="0" smtClean="0">
                <a:solidFill>
                  <a:srgbClr val="FF0000"/>
                </a:solidFill>
                <a:latin typeface="Times New Roman" panose="02020603050405020304" pitchFamily="18" charset="0"/>
                <a:cs typeface="Times New Roman" panose="02020603050405020304" pitchFamily="18" charset="0"/>
              </a:rPr>
              <a:t> Ghana, baseline survey included would-be beneficiaries </a:t>
            </a:r>
            <a:r>
              <a:rPr lang="en-US" sz="4000" baseline="0" dirty="0" smtClean="0">
                <a:solidFill>
                  <a:srgbClr val="00B050"/>
                </a:solidFill>
                <a:latin typeface="Times New Roman" panose="02020603050405020304" pitchFamily="18" charset="0"/>
                <a:cs typeface="Times New Roman" panose="02020603050405020304" pitchFamily="18" charset="0"/>
              </a:rPr>
              <a:t>(see the detail on upcoming slides)</a:t>
            </a:r>
          </a:p>
          <a:p>
            <a:pPr marL="571500" marR="0" indent="-5715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4000" dirty="0" smtClean="0">
                <a:solidFill>
                  <a:srgbClr val="FF0000"/>
                </a:solidFill>
                <a:latin typeface="Times New Roman" panose="02020603050405020304" pitchFamily="18" charset="0"/>
                <a:cs typeface="Times New Roman" panose="02020603050405020304" pitchFamily="18" charset="0"/>
              </a:rPr>
              <a:t>″ = For</a:t>
            </a:r>
            <a:r>
              <a:rPr lang="en-US" sz="4000" baseline="0" dirty="0" smtClean="0">
                <a:solidFill>
                  <a:srgbClr val="FF0000"/>
                </a:solidFill>
                <a:latin typeface="Times New Roman" panose="02020603050405020304" pitchFamily="18" charset="0"/>
                <a:cs typeface="Times New Roman" panose="02020603050405020304" pitchFamily="18" charset="0"/>
              </a:rPr>
              <a:t> Ethiopia, the Non-beneficiary group includes households from whom AR EH highlands collected data for SLATE analysis (these households may get  recruited into the Project in the future)</a:t>
            </a:r>
            <a:endParaRPr lang="en-US" sz="4000" dirty="0" smtClean="0">
              <a:solidFill>
                <a:srgbClr val="FF0000"/>
              </a:solidFill>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endParaRPr lang="en-US" sz="4000" baseline="0" dirty="0" smtClean="0">
              <a:solidFill>
                <a:srgbClr val="00B050"/>
              </a:solidFill>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endParaRPr lang="en-US" sz="4000"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3</a:t>
            </a:fld>
            <a:endParaRPr lang="en-US"/>
          </a:p>
        </p:txBody>
      </p:sp>
    </p:spTree>
    <p:extLst>
      <p:ext uri="{BB962C8B-B14F-4D97-AF65-F5344CB8AC3E}">
        <p14:creationId xmlns:p14="http://schemas.microsoft.com/office/powerpoint/2010/main" val="2997008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smtClean="0"/>
              <a:t>* Control</a:t>
            </a:r>
            <a:r>
              <a:rPr lang="en-US" baseline="0" dirty="0" smtClean="0"/>
              <a:t>; ** action as well as control ; </a:t>
            </a:r>
            <a:r>
              <a:rPr lang="en-US" sz="1200" baseline="0" dirty="0" smtClean="0"/>
              <a:t>† some gray area in terms of what is a village and what is a sub-village</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 </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4</a:t>
            </a:fld>
            <a:endParaRPr lang="en-US"/>
          </a:p>
        </p:txBody>
      </p:sp>
    </p:spTree>
    <p:extLst>
      <p:ext uri="{BB962C8B-B14F-4D97-AF65-F5344CB8AC3E}">
        <p14:creationId xmlns:p14="http://schemas.microsoft.com/office/powerpoint/2010/main" val="3023607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smtClean="0"/>
              <a:t>(AXB), A = # of “communities”, B=# of households per community </a:t>
            </a:r>
          </a:p>
          <a:p>
            <a:pPr marL="171450" indent="-171450">
              <a:buFont typeface="Arial" panose="020B0604020202020204" pitchFamily="34" charset="0"/>
              <a:buChar char="•"/>
            </a:pPr>
            <a:r>
              <a:rPr lang="en-US" sz="1200" dirty="0" smtClean="0"/>
              <a:t>* is average per village. Sample</a:t>
            </a:r>
            <a:r>
              <a:rPr lang="en-US" sz="1200" baseline="0" dirty="0" smtClean="0"/>
              <a:t> size per village varies by section: 22/village in </a:t>
            </a:r>
            <a:r>
              <a:rPr lang="en-US" sz="1200" baseline="0" dirty="0" err="1" smtClean="0"/>
              <a:t>Mposa</a:t>
            </a:r>
            <a:r>
              <a:rPr lang="en-US" sz="1200" baseline="0" dirty="0" smtClean="0"/>
              <a:t>, 7/village in  </a:t>
            </a:r>
            <a:r>
              <a:rPr lang="en-US" sz="1200" baseline="0" dirty="0" err="1" smtClean="0"/>
              <a:t>Golomoti</a:t>
            </a:r>
            <a:r>
              <a:rPr lang="en-US" sz="1200" baseline="0" dirty="0" smtClean="0"/>
              <a:t> and </a:t>
            </a:r>
            <a:r>
              <a:rPr lang="en-US" sz="1200" baseline="0" dirty="0" err="1" smtClean="0"/>
              <a:t>Mpamadzi</a:t>
            </a:r>
            <a:r>
              <a:rPr lang="en-US" sz="1200" baseline="0" dirty="0" smtClean="0"/>
              <a:t>, and 8/village in </a:t>
            </a:r>
            <a:r>
              <a:rPr lang="en-US" sz="1200" baseline="0" dirty="0" err="1" smtClean="0"/>
              <a:t>Kanpanji</a:t>
            </a:r>
            <a:r>
              <a:rPr lang="en-US" sz="1200" baseline="0" dirty="0" smtClean="0"/>
              <a:t> Sections</a:t>
            </a:r>
          </a:p>
          <a:p>
            <a:pPr marL="171450" indent="-171450">
              <a:buFont typeface="Arial" panose="020B0604020202020204" pitchFamily="34" charset="0"/>
              <a:buChar char="•"/>
            </a:pPr>
            <a:r>
              <a:rPr lang="en-US" sz="1200" dirty="0" smtClean="0"/>
              <a:t>** These are</a:t>
            </a:r>
            <a:r>
              <a:rPr lang="en-US" sz="1200" baseline="0" dirty="0" smtClean="0"/>
              <a:t> households who are the focus of </a:t>
            </a:r>
            <a:r>
              <a:rPr lang="en-US" sz="1200" baseline="0" dirty="0" err="1" smtClean="0"/>
              <a:t>Babati</a:t>
            </a:r>
            <a:r>
              <a:rPr lang="en-US" sz="1200" baseline="0" dirty="0" smtClean="0"/>
              <a:t> Impact Evaluation Project</a:t>
            </a:r>
            <a:r>
              <a:rPr lang="en-US" baseline="0" dirty="0" smtClean="0"/>
              <a:t> </a:t>
            </a:r>
          </a:p>
          <a:p>
            <a:pPr marL="171450" indent="-171450">
              <a:buFont typeface="Arial" panose="020B0604020202020204" pitchFamily="34" charset="0"/>
              <a:buChar char="•"/>
            </a:pPr>
            <a:r>
              <a:rPr lang="en-US" baseline="0" dirty="0" err="1" smtClean="0"/>
              <a:t>Mali</a:t>
            </a:r>
            <a:r>
              <a:rPr lang="en-US" baseline="0" dirty="0" smtClean="0"/>
              <a:t>: Beneficiary </a:t>
            </a:r>
            <a:r>
              <a:rPr lang="en-US" baseline="0" dirty="0" err="1" smtClean="0"/>
              <a:t>sampe</a:t>
            </a:r>
            <a:r>
              <a:rPr lang="en-US" baseline="0" dirty="0" smtClean="0"/>
              <a:t> is 80% of the 2013 beneficiary----check with Patrice </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5</a:t>
            </a:fld>
            <a:endParaRPr lang="en-US"/>
          </a:p>
        </p:txBody>
      </p:sp>
    </p:spTree>
    <p:extLst>
      <p:ext uri="{BB962C8B-B14F-4D97-AF65-F5344CB8AC3E}">
        <p14:creationId xmlns:p14="http://schemas.microsoft.com/office/powerpoint/2010/main" val="2042194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smtClean="0"/>
              <a:t>(AXB), A = # of “communities”, B=# of households per community </a:t>
            </a:r>
          </a:p>
          <a:p>
            <a:pPr marL="171450" indent="-171450">
              <a:buFont typeface="Arial" panose="020B0604020202020204" pitchFamily="34" charset="0"/>
              <a:buChar char="•"/>
            </a:pPr>
            <a:r>
              <a:rPr lang="en-US" sz="1200" dirty="0" smtClean="0"/>
              <a:t>* is average per village. Sample</a:t>
            </a:r>
            <a:r>
              <a:rPr lang="en-US" sz="1200" baseline="0" dirty="0" smtClean="0"/>
              <a:t> size per village varies by section: 22/village in </a:t>
            </a:r>
            <a:r>
              <a:rPr lang="en-US" sz="1200" baseline="0" dirty="0" err="1" smtClean="0"/>
              <a:t>Mposa</a:t>
            </a:r>
            <a:r>
              <a:rPr lang="en-US" sz="1200" baseline="0" dirty="0" smtClean="0"/>
              <a:t>, 7/village in  </a:t>
            </a:r>
            <a:r>
              <a:rPr lang="en-US" sz="1200" baseline="0" dirty="0" err="1" smtClean="0"/>
              <a:t>Golomoti</a:t>
            </a:r>
            <a:r>
              <a:rPr lang="en-US" sz="1200" baseline="0" dirty="0" smtClean="0"/>
              <a:t> and </a:t>
            </a:r>
            <a:r>
              <a:rPr lang="en-US" sz="1200" baseline="0" dirty="0" err="1" smtClean="0"/>
              <a:t>Mpamadzi</a:t>
            </a:r>
            <a:r>
              <a:rPr lang="en-US" sz="1200" baseline="0" dirty="0" smtClean="0"/>
              <a:t>, and 8/village in </a:t>
            </a:r>
            <a:r>
              <a:rPr lang="en-US" sz="1200" baseline="0" dirty="0" err="1" smtClean="0"/>
              <a:t>Kanpanji</a:t>
            </a:r>
            <a:r>
              <a:rPr lang="en-US" sz="1200" baseline="0" dirty="0" smtClean="0"/>
              <a:t> Sections</a:t>
            </a:r>
          </a:p>
          <a:p>
            <a:pPr marL="171450" indent="-171450">
              <a:buFont typeface="Arial" panose="020B0604020202020204" pitchFamily="34" charset="0"/>
              <a:buChar char="•"/>
            </a:pPr>
            <a:r>
              <a:rPr lang="en-US" sz="1200" dirty="0" smtClean="0"/>
              <a:t>** These are</a:t>
            </a:r>
            <a:r>
              <a:rPr lang="en-US" sz="1200" baseline="0" dirty="0" smtClean="0"/>
              <a:t> households who are the focus of </a:t>
            </a:r>
            <a:r>
              <a:rPr lang="en-US" sz="1200" baseline="0" dirty="0" err="1" smtClean="0"/>
              <a:t>Babati</a:t>
            </a:r>
            <a:r>
              <a:rPr lang="en-US" sz="1200" baseline="0" dirty="0" smtClean="0"/>
              <a:t> Impact Evaluation Project</a:t>
            </a:r>
            <a:r>
              <a:rPr lang="en-US" baseline="0" dirty="0" smtClean="0"/>
              <a:t> </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6</a:t>
            </a:fld>
            <a:endParaRPr lang="en-US"/>
          </a:p>
        </p:txBody>
      </p:sp>
    </p:spTree>
    <p:extLst>
      <p:ext uri="{BB962C8B-B14F-4D97-AF65-F5344CB8AC3E}">
        <p14:creationId xmlns:p14="http://schemas.microsoft.com/office/powerpoint/2010/main" val="803459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smtClean="0"/>
              <a:t>WP1:</a:t>
            </a:r>
            <a:r>
              <a:rPr lang="en-US" sz="1200" baseline="0" dirty="0" smtClean="0"/>
              <a:t> </a:t>
            </a:r>
            <a:r>
              <a:rPr lang="en-US" sz="1200" dirty="0" smtClean="0"/>
              <a:t>Community mobilization and</a:t>
            </a:r>
            <a:r>
              <a:rPr lang="en-US" sz="1200" baseline="0" dirty="0" smtClean="0"/>
              <a:t> R4D platforms, value chain analysis, cost benefit analysis </a:t>
            </a:r>
            <a:endParaRPr lang="en-US" sz="1200" dirty="0" smtClean="0"/>
          </a:p>
          <a:p>
            <a:pPr marL="171450" indent="-171450">
              <a:buFont typeface="Arial" panose="020B0604020202020204" pitchFamily="34" charset="0"/>
              <a:buChar char="•"/>
            </a:pPr>
            <a:r>
              <a:rPr lang="en-US" sz="1200" dirty="0" smtClean="0"/>
              <a:t>WP2: to raise and sustain </a:t>
            </a:r>
            <a:r>
              <a:rPr lang="en-US" sz="1200" b="0" i="0" u="none" strike="noStrike" kern="1200" baseline="0" dirty="0" smtClean="0">
                <a:solidFill>
                  <a:schemeClr val="dk1"/>
                </a:solidFill>
                <a:latin typeface="+mn-lt"/>
                <a:ea typeface="+mn-ea"/>
                <a:cs typeface="+mn-cs"/>
              </a:rPr>
              <a:t>crop yield, ISFM: Integrated soil fertility management </a:t>
            </a:r>
          </a:p>
          <a:p>
            <a:pPr marL="171450" indent="-171450">
              <a:buFont typeface="Arial" panose="020B0604020202020204" pitchFamily="34" charset="0"/>
              <a:buChar char="•"/>
            </a:pPr>
            <a:r>
              <a:rPr lang="en-US" sz="1200" b="0" i="0" u="none" strike="noStrike" kern="1200" baseline="0" dirty="0" smtClean="0">
                <a:solidFill>
                  <a:schemeClr val="dk1"/>
                </a:solidFill>
                <a:latin typeface="+mn-lt"/>
                <a:ea typeface="+mn-ea"/>
                <a:cs typeface="+mn-cs"/>
              </a:rPr>
              <a:t>WP3: Training, sensitization, testing of efficacy trials </a:t>
            </a:r>
          </a:p>
          <a:p>
            <a:pPr marL="171450" indent="-171450">
              <a:buFont typeface="Arial" panose="020B0604020202020204" pitchFamily="34" charset="0"/>
              <a:buChar char="•"/>
            </a:pPr>
            <a:r>
              <a:rPr lang="en-US" sz="1200" b="0" i="0" u="none" strike="noStrike" kern="1200" baseline="0" dirty="0" smtClean="0">
                <a:solidFill>
                  <a:schemeClr val="dk1"/>
                </a:solidFill>
                <a:latin typeface="+mn-lt"/>
                <a:ea typeface="+mn-ea"/>
                <a:cs typeface="+mn-cs"/>
              </a:rPr>
              <a:t>WP4: Through improved seed supply, testing and dissemination of technologies, training, </a:t>
            </a:r>
          </a:p>
          <a:p>
            <a:pPr marL="171450" indent="-171450">
              <a:buFont typeface="Arial" panose="020B0604020202020204" pitchFamily="34" charset="0"/>
              <a:buChar char="•"/>
            </a:pPr>
            <a:r>
              <a:rPr lang="en-US" sz="1200" b="0" i="0" u="none" strike="noStrike" kern="1200" baseline="0" dirty="0" smtClean="0">
                <a:solidFill>
                  <a:schemeClr val="dk1"/>
                </a:solidFill>
                <a:latin typeface="+mn-lt"/>
                <a:ea typeface="+mn-ea"/>
                <a:cs typeface="+mn-cs"/>
              </a:rPr>
              <a:t>WP5: Data analyses from 2012 and dissemination, testing of integrated innovations, explore agroforestry options</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WP6: Cattle (=cattle, sheep, goat, pig), testing and dissemination of feed, health, and management practices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baseline="0" dirty="0" smtClean="0">
                <a:solidFill>
                  <a:schemeClr val="tx1"/>
                </a:solidFill>
                <a:latin typeface="+mn-lt"/>
                <a:ea typeface="+mn-ea"/>
                <a:cs typeface="+mn-cs"/>
              </a:rPr>
              <a:t>WP7: Identify, test, and promote technologies to integrate crop-livestock system (e.g., integration of livestock into fallow land and tree plantation, mulching, corralling), institutional capacity development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baseline="0" dirty="0" smtClean="0">
                <a:solidFill>
                  <a:schemeClr val="tx1"/>
                </a:solidFill>
                <a:latin typeface="+mn-lt"/>
                <a:ea typeface="+mn-ea"/>
                <a:cs typeface="+mn-cs"/>
              </a:rPr>
              <a:t>WP8: …to intensify cereal-legume farming systems through development and testing of soil and water health indicators and assessment of environmental and socioeconomic impacts, farmers training, demonstration of tested technologies, water shade management and water harvesting</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WP9: Biomass assessment…through identification and testing of </a:t>
            </a:r>
            <a:r>
              <a:rPr lang="en-US" sz="1200" b="0" i="0" u="none" strike="noStrike" kern="1200" baseline="0" dirty="0" smtClean="0">
                <a:solidFill>
                  <a:schemeClr val="tx1"/>
                </a:solidFill>
                <a:latin typeface="+mn-lt"/>
                <a:ea typeface="+mn-ea"/>
                <a:cs typeface="+mn-cs"/>
              </a:rPr>
              <a:t>local conventions governing natural resource management, improve awareness on resource-based conflict management, trainings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baseline="0" dirty="0" smtClean="0">
                <a:solidFill>
                  <a:schemeClr val="tx1"/>
                </a:solidFill>
                <a:latin typeface="+mn-lt"/>
                <a:ea typeface="+mn-ea"/>
                <a:cs typeface="+mn-cs"/>
              </a:rPr>
              <a:t>Analyses and dissemination of results from the nutrition baseline survey, nutrition trainings, evaluation of strategies to diversify nutrition, processing of crop and livestock products to increase value,   </a:t>
            </a:r>
            <a:endParaRPr lang="en-US" baseline="0" dirty="0" smtClean="0"/>
          </a:p>
        </p:txBody>
      </p:sp>
      <p:sp>
        <p:nvSpPr>
          <p:cNvPr id="4" name="Slide Number Placeholder 3"/>
          <p:cNvSpPr>
            <a:spLocks noGrp="1"/>
          </p:cNvSpPr>
          <p:nvPr>
            <p:ph type="sldNum" sz="quarter" idx="10"/>
          </p:nvPr>
        </p:nvSpPr>
        <p:spPr/>
        <p:txBody>
          <a:bodyPr/>
          <a:lstStyle/>
          <a:p>
            <a:fld id="{A85DB3CD-82CE-4D61-A55F-4B85DC44DBC7}" type="slidenum">
              <a:rPr lang="en-US" smtClean="0"/>
              <a:pPr/>
              <a:t>7</a:t>
            </a:fld>
            <a:endParaRPr lang="en-US"/>
          </a:p>
        </p:txBody>
      </p:sp>
    </p:spTree>
    <p:extLst>
      <p:ext uri="{BB962C8B-B14F-4D97-AF65-F5344CB8AC3E}">
        <p14:creationId xmlns:p14="http://schemas.microsoft.com/office/powerpoint/2010/main" val="1469267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image" Target="../media/image5.gif"/><Relationship Id="rId1" Type="http://schemas.openxmlformats.org/officeDocument/2006/relationships/slideMaster" Target="../slideMasters/slideMaster1.xml"/><Relationship Id="rId6" Type="http://schemas.openxmlformats.org/officeDocument/2006/relationships/image" Target="../media/image9.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7.png"/><Relationship Id="rId4" Type="http://schemas.openxmlformats.org/officeDocument/2006/relationships/image" Target="../media/image16.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7.png"/><Relationship Id="rId4" Type="http://schemas.openxmlformats.org/officeDocument/2006/relationships/image" Target="../media/image16.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smtClean="0"/>
              <a:t>Title of presentation here</a:t>
            </a:r>
            <a:endParaRPr lang="en-US" dirty="0"/>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smtClean="0"/>
              <a:t>Name(s) of presenter(s)</a:t>
            </a:r>
            <a:br>
              <a:rPr lang="en-US" dirty="0" smtClean="0"/>
            </a:br>
            <a:r>
              <a:rPr lang="en-US" dirty="0" smtClean="0"/>
              <a:t>Organizational affiliation</a:t>
            </a:r>
            <a:br>
              <a:rPr lang="en-US" dirty="0" smtClean="0"/>
            </a:br>
            <a:r>
              <a:rPr lang="en-US" dirty="0" smtClean="0"/>
              <a:t>Event name, place and dates</a:t>
            </a:r>
            <a:endParaRPr lang="en-US" dirty="0"/>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86800" y="6400800"/>
            <a:ext cx="685800" cy="396240"/>
          </a:xfrm>
          <a:prstGeom prst="bracketPair">
            <a:avLst>
              <a:gd name="adj" fmla="val 17949"/>
            </a:avLst>
          </a:prstGeom>
        </p:spPr>
        <p:txBody>
          <a:bodyPr/>
          <a:lstStyle/>
          <a:p>
            <a:fld id="{47C198E2-3EBB-4273-84A1-D23D84FB3518}" type="slidenum">
              <a:rPr lang="en-US" smtClean="0"/>
              <a:pPr/>
              <a:t>‹#›</a:t>
            </a:fld>
            <a:endParaRPr lang="en-US" dirty="0"/>
          </a:p>
        </p:txBody>
      </p:sp>
      <p:sp>
        <p:nvSpPr>
          <p:cNvPr id="9" name="Text Placeholder 8"/>
          <p:cNvSpPr>
            <a:spLocks noGrp="1"/>
          </p:cNvSpPr>
          <p:nvPr>
            <p:ph type="body" sz="quarter" idx="12"/>
          </p:nvPr>
        </p:nvSpPr>
        <p:spPr>
          <a:xfrm>
            <a:off x="457200" y="2514600"/>
            <a:ext cx="7772400" cy="4038600"/>
          </a:xfrm>
          <a:prstGeom prst="rect">
            <a:avLst/>
          </a:prstGeom>
        </p:spPr>
        <p:txBody>
          <a:bodyPr/>
          <a:lstStyle>
            <a:lvl1pPr>
              <a:buClr>
                <a:srgbClr val="EC821C"/>
              </a:buClr>
              <a:defRPr sz="2800"/>
            </a:lvl1pPr>
            <a:lvl2pPr>
              <a:buClr>
                <a:srgbClr val="EC821C"/>
              </a:buClr>
              <a:defRPr sz="2800"/>
            </a:lvl2pPr>
            <a:lvl3pPr>
              <a:buClr>
                <a:srgbClr val="EC821C"/>
              </a:buClr>
              <a:defRPr sz="2400"/>
            </a:lvl3pPr>
            <a:lvl4pPr>
              <a:buClr>
                <a:srgbClr val="EC821C"/>
              </a:buClr>
              <a:defRPr sz="2000"/>
            </a:lvl4pPr>
            <a:lvl5pPr>
              <a:buClr>
                <a:srgbClr val="EC821C"/>
              </a:buCl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1" hasCustomPrompt="1"/>
          </p:nvPr>
        </p:nvSpPr>
        <p:spPr>
          <a:xfrm>
            <a:off x="457200" y="1295400"/>
            <a:ext cx="7620000" cy="1143000"/>
          </a:xfrm>
          <a:prstGeom prst="rect">
            <a:avLst/>
          </a:prstGeom>
        </p:spPr>
        <p:txBody>
          <a:bodyPr/>
          <a:lstStyle>
            <a:lvl1pPr marL="114300" indent="0" algn="l">
              <a:buNone/>
              <a:defRPr sz="4800"/>
            </a:lvl1pPr>
          </a:lstStyle>
          <a:p>
            <a:pPr lvl="0"/>
            <a:r>
              <a:rPr lang="en-US" dirty="0" smtClean="0"/>
              <a:t>Title of presentation here</a:t>
            </a:r>
            <a:endParaRPr lang="en-US" dirty="0"/>
          </a:p>
        </p:txBody>
      </p:sp>
    </p:spTree>
    <p:extLst>
      <p:ext uri="{BB962C8B-B14F-4D97-AF65-F5344CB8AC3E}">
        <p14:creationId xmlns:p14="http://schemas.microsoft.com/office/powerpoint/2010/main" val="203782188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86800" y="6400800"/>
            <a:ext cx="685800" cy="396240"/>
          </a:xfrm>
          <a:prstGeom prst="bracketPair">
            <a:avLst>
              <a:gd name="adj" fmla="val 17949"/>
            </a:avLst>
          </a:prstGeom>
        </p:spPr>
        <p:txBody>
          <a:bodyPr/>
          <a:lstStyle/>
          <a:p>
            <a:fld id="{47C198E2-3EBB-4273-84A1-D23D84FB3518}" type="slidenum">
              <a:rPr lang="en-US" smtClean="0"/>
              <a:pPr/>
              <a:t>‹#›</a:t>
            </a:fld>
            <a:endParaRPr lang="en-US" dirty="0"/>
          </a:p>
        </p:txBody>
      </p:sp>
      <p:sp>
        <p:nvSpPr>
          <p:cNvPr id="9" name="Text Placeholder 8"/>
          <p:cNvSpPr>
            <a:spLocks noGrp="1"/>
          </p:cNvSpPr>
          <p:nvPr>
            <p:ph type="body" sz="quarter" idx="12"/>
          </p:nvPr>
        </p:nvSpPr>
        <p:spPr>
          <a:xfrm>
            <a:off x="457200" y="2514600"/>
            <a:ext cx="7772400" cy="4038600"/>
          </a:xfrm>
          <a:prstGeom prst="rect">
            <a:avLst/>
          </a:prstGeom>
        </p:spPr>
        <p:txBody>
          <a:bodyPr/>
          <a:lstStyle>
            <a:lvl1pPr>
              <a:buClr>
                <a:srgbClr val="EC821C"/>
              </a:buClr>
              <a:defRPr sz="2800"/>
            </a:lvl1pPr>
            <a:lvl2pPr>
              <a:buClr>
                <a:srgbClr val="EC821C"/>
              </a:buClr>
              <a:defRPr sz="2800"/>
            </a:lvl2pPr>
            <a:lvl3pPr>
              <a:buClr>
                <a:srgbClr val="EC821C"/>
              </a:buClr>
              <a:defRPr sz="2400"/>
            </a:lvl3pPr>
            <a:lvl4pPr>
              <a:buClr>
                <a:srgbClr val="EC821C"/>
              </a:buClr>
              <a:defRPr sz="2000"/>
            </a:lvl4pPr>
            <a:lvl5pPr>
              <a:buClr>
                <a:srgbClr val="EC821C"/>
              </a:buCl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1" hasCustomPrompt="1"/>
          </p:nvPr>
        </p:nvSpPr>
        <p:spPr>
          <a:xfrm>
            <a:off x="457200" y="1295400"/>
            <a:ext cx="7620000" cy="1143000"/>
          </a:xfrm>
          <a:prstGeom prst="rect">
            <a:avLst/>
          </a:prstGeom>
        </p:spPr>
        <p:txBody>
          <a:bodyPr/>
          <a:lstStyle>
            <a:lvl1pPr marL="114300" indent="0" algn="l">
              <a:buNone/>
              <a:defRPr sz="4800"/>
            </a:lvl1pPr>
          </a:lstStyle>
          <a:p>
            <a:pPr lvl="0"/>
            <a:r>
              <a:rPr lang="en-US" dirty="0" smtClean="0"/>
              <a:t>Title of presentation here</a:t>
            </a:r>
            <a:endParaRPr lang="en-US" dirty="0"/>
          </a:p>
        </p:txBody>
      </p:sp>
    </p:spTree>
    <p:extLst>
      <p:ext uri="{BB962C8B-B14F-4D97-AF65-F5344CB8AC3E}">
        <p14:creationId xmlns:p14="http://schemas.microsoft.com/office/powerpoint/2010/main" val="417006307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address">
    <p:spTree>
      <p:nvGrpSpPr>
        <p:cNvPr id="1" name=""/>
        <p:cNvGrpSpPr/>
        <p:nvPr/>
      </p:nvGrpSpPr>
      <p:grpSpPr>
        <a:xfrm>
          <a:off x="0" y="0"/>
          <a:ext cx="0" cy="0"/>
          <a:chOff x="0" y="0"/>
          <a:chExt cx="0" cy="0"/>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5533" y="4343400"/>
            <a:ext cx="1152934" cy="576467"/>
          </a:xfrm>
          <a:prstGeom prst="rect">
            <a:avLst/>
          </a:prstGeom>
        </p:spPr>
      </p:pic>
      <p:grpSp>
        <p:nvGrpSpPr>
          <p:cNvPr id="12" name="Group 11"/>
          <p:cNvGrpSpPr/>
          <p:nvPr/>
        </p:nvGrpSpPr>
        <p:grpSpPr>
          <a:xfrm>
            <a:off x="1568742" y="5132325"/>
            <a:ext cx="6006516" cy="1649475"/>
            <a:chOff x="713322" y="4566539"/>
            <a:chExt cx="7668678" cy="2105928"/>
          </a:xfrm>
        </p:grpSpPr>
        <p:grpSp>
          <p:nvGrpSpPr>
            <p:cNvPr id="13" name="Group 12"/>
            <p:cNvGrpSpPr/>
            <p:nvPr/>
          </p:nvGrpSpPr>
          <p:grpSpPr>
            <a:xfrm>
              <a:off x="713322" y="4566539"/>
              <a:ext cx="7668678" cy="810528"/>
              <a:chOff x="585261" y="4345594"/>
              <a:chExt cx="7668678" cy="810528"/>
            </a:xfrm>
          </p:grpSpPr>
          <p:pic>
            <p:nvPicPr>
              <p:cNvPr id="19" name="Picture 4" descr="C:\Users\Corporate Comms\Downloads\AfricaRice logo.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73484" b="19112"/>
              <a:stretch/>
            </p:blipFill>
            <p:spPr bwMode="auto">
              <a:xfrm>
                <a:off x="585261" y="4345594"/>
                <a:ext cx="855169" cy="81052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9" descr="C:\Users\Corporate Comms\Downloads\AVRDC 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251" y="4426268"/>
                <a:ext cx="2988101" cy="649181"/>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81600" y="4368776"/>
                <a:ext cx="1410119" cy="764165"/>
              </a:xfrm>
              <a:prstGeom prst="rect">
                <a:avLst/>
              </a:prstGeom>
            </p:spPr>
          </p:pic>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86600" y="4363722"/>
                <a:ext cx="1167339" cy="774272"/>
              </a:xfrm>
              <a:prstGeom prst="rect">
                <a:avLst/>
              </a:prstGeom>
            </p:spPr>
          </p:pic>
        </p:grpSp>
        <p:grpSp>
          <p:nvGrpSpPr>
            <p:cNvPr id="14" name="Group 13"/>
            <p:cNvGrpSpPr/>
            <p:nvPr/>
          </p:nvGrpSpPr>
          <p:grpSpPr>
            <a:xfrm>
              <a:off x="1461561" y="5732528"/>
              <a:ext cx="6172200" cy="939939"/>
              <a:chOff x="685800" y="5702231"/>
              <a:chExt cx="6172200" cy="939939"/>
            </a:xfrm>
          </p:grpSpPr>
          <p:pic>
            <p:nvPicPr>
              <p:cNvPr id="15" name="Picture 14"/>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045339" y="5765870"/>
                <a:ext cx="812661" cy="812661"/>
              </a:xfrm>
              <a:prstGeom prst="rect">
                <a:avLst/>
              </a:prstGeom>
            </p:spPr>
          </p:pic>
          <p:pic>
            <p:nvPicPr>
              <p:cNvPr id="16" name="Picture 2" descr="C:\Users\Corporate Comms\Downloads\icrisat_logo.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743200" y="5867400"/>
                <a:ext cx="1925053" cy="6096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5800" y="5702231"/>
                <a:ext cx="1728952" cy="939939"/>
              </a:xfrm>
              <a:prstGeom prst="rect">
                <a:avLst/>
              </a:prstGeom>
            </p:spPr>
          </p:pic>
          <p:pic>
            <p:nvPicPr>
              <p:cNvPr id="18" name="Picture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029200" y="5702231"/>
                <a:ext cx="604674" cy="939939"/>
              </a:xfrm>
              <a:prstGeom prst="rect">
                <a:avLst/>
              </a:prstGeom>
            </p:spPr>
          </p:pic>
        </p:grpSp>
      </p:grpSp>
      <p:sp>
        <p:nvSpPr>
          <p:cNvPr id="23" name="TextBox 22"/>
          <p:cNvSpPr txBox="1"/>
          <p:nvPr userDrawn="1"/>
        </p:nvSpPr>
        <p:spPr>
          <a:xfrm>
            <a:off x="0" y="2133600"/>
            <a:ext cx="9144000" cy="1138773"/>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smtClean="0">
                <a:solidFill>
                  <a:srgbClr val="156734"/>
                </a:solidFill>
              </a:rPr>
              <a:t>africa-rising.net</a:t>
            </a:r>
            <a:endParaRPr lang="en-US" sz="4400" b="1" i="1" dirty="0">
              <a:solidFill>
                <a:srgbClr val="156734"/>
              </a:solidFill>
            </a:endParaRPr>
          </a:p>
        </p:txBody>
      </p:sp>
    </p:spTree>
    <p:extLst>
      <p:ext uri="{BB962C8B-B14F-4D97-AF65-F5344CB8AC3E}">
        <p14:creationId xmlns:p14="http://schemas.microsoft.com/office/powerpoint/2010/main" val="137979577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For charts use this style </a:t>
            </a:r>
            <a:endParaRPr lang="en-US" dirty="0"/>
          </a:p>
        </p:txBody>
      </p:sp>
    </p:spTree>
    <p:extLst>
      <p:ext uri="{BB962C8B-B14F-4D97-AF65-F5344CB8AC3E}">
        <p14:creationId xmlns:p14="http://schemas.microsoft.com/office/powerpoint/2010/main" val="4065446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smtClean="0"/>
              <a:t>Insert picture</a:t>
            </a:r>
            <a:endParaRPr lang="en-US" dirty="0"/>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dirty="0" smtClean="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smtClean="0">
                  <a:latin typeface="+mj-lt"/>
                </a:rPr>
                <a:t>The presentation has a Creative Commons </a:t>
              </a:r>
              <a:r>
                <a:rPr lang="en-US" sz="900" i="1" dirty="0" err="1" smtClean="0">
                  <a:latin typeface="+mj-lt"/>
                </a:rPr>
                <a:t>licence</a:t>
              </a:r>
              <a:r>
                <a:rPr lang="en-US" sz="900" i="1" dirty="0" smtClean="0">
                  <a:latin typeface="+mj-lt"/>
                </a:rPr>
                <a:t>. You are free to re-use or distribute this work, provided credit is given to ILRI.</a:t>
              </a:r>
              <a:endParaRPr lang="en-US" sz="900" dirty="0" smtClean="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dirty="0" smtClean="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smtClean="0">
                  <a:latin typeface="+mj-lt"/>
                </a:rPr>
                <a:t>The presentation has a Creative Commons </a:t>
              </a:r>
              <a:r>
                <a:rPr lang="en-US" sz="900" i="1" dirty="0" err="1" smtClean="0">
                  <a:latin typeface="+mj-lt"/>
                </a:rPr>
                <a:t>licence</a:t>
              </a:r>
              <a:r>
                <a:rPr lang="en-US" sz="900" i="1" dirty="0" smtClean="0">
                  <a:latin typeface="+mj-lt"/>
                </a:rPr>
                <a:t>. You are free to re-use or distribute this work, provided credit is given to ILRI.</a:t>
              </a:r>
              <a:endParaRPr lang="en-US" sz="900" dirty="0" smtClean="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smtClean="0"/>
              <a:t>Title</a:t>
            </a:r>
            <a:endParaRPr lang="en-US" dirty="0"/>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smtClean="0"/>
              <a:t>For graphs</a:t>
            </a:r>
            <a:endParaRPr lang="en-US" dirty="0"/>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smtClean="0"/>
              <a:t> </a:t>
            </a:r>
            <a:endParaRPr lang="en-US" dirty="0"/>
          </a:p>
        </p:txBody>
      </p:sp>
    </p:spTree>
    <p:extLst>
      <p:ext uri="{BB962C8B-B14F-4D97-AF65-F5344CB8AC3E}">
        <p14:creationId xmlns:p14="http://schemas.microsoft.com/office/powerpoint/2010/main" val="100370343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smtClean="0"/>
              <a:t>For tables use this format</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smtClean="0"/>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smtClean="0"/>
              <a:t>Title</a:t>
            </a:r>
            <a:endParaRPr lang="en-US" dirty="0"/>
          </a:p>
        </p:txBody>
      </p:sp>
    </p:spTree>
    <p:extLst>
      <p:ext uri="{BB962C8B-B14F-4D97-AF65-F5344CB8AC3E}">
        <p14:creationId xmlns:p14="http://schemas.microsoft.com/office/powerpoint/2010/main" val="454662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smtClean="0"/>
              <a:t>For tables use this format</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smtClean="0"/>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smtClean="0"/>
              <a:t>Title</a:t>
            </a:r>
            <a:endParaRPr lang="en-US" dirty="0"/>
          </a:p>
        </p:txBody>
      </p:sp>
    </p:spTree>
    <p:extLst>
      <p:ext uri="{BB962C8B-B14F-4D97-AF65-F5344CB8AC3E}">
        <p14:creationId xmlns:p14="http://schemas.microsoft.com/office/powerpoint/2010/main" val="149764855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86800" y="6400800"/>
            <a:ext cx="685800" cy="396240"/>
          </a:xfrm>
          <a:prstGeom prst="bracketPair">
            <a:avLst>
              <a:gd name="adj" fmla="val 17949"/>
            </a:avLst>
          </a:prstGeom>
        </p:spPr>
        <p:txBody>
          <a:bodyPr/>
          <a:lstStyle/>
          <a:p>
            <a:fld id="{47C198E2-3EBB-4273-84A1-D23D84FB3518}" type="slidenum">
              <a:rPr lang="en-US" smtClean="0"/>
              <a:pPr/>
              <a:t>‹#›</a:t>
            </a:fld>
            <a:endParaRPr lang="en-US" dirty="0"/>
          </a:p>
        </p:txBody>
      </p:sp>
      <p:sp>
        <p:nvSpPr>
          <p:cNvPr id="9" name="Text Placeholder 8"/>
          <p:cNvSpPr>
            <a:spLocks noGrp="1"/>
          </p:cNvSpPr>
          <p:nvPr>
            <p:ph type="body" sz="quarter" idx="12"/>
          </p:nvPr>
        </p:nvSpPr>
        <p:spPr>
          <a:xfrm>
            <a:off x="457200" y="2514600"/>
            <a:ext cx="7772400" cy="4038600"/>
          </a:xfrm>
          <a:prstGeom prst="rect">
            <a:avLst/>
          </a:prstGeom>
        </p:spPr>
        <p:txBody>
          <a:bodyPr/>
          <a:lstStyle>
            <a:lvl1pPr>
              <a:buClr>
                <a:srgbClr val="EC821C"/>
              </a:buClr>
              <a:defRPr sz="2800"/>
            </a:lvl1pPr>
            <a:lvl2pPr>
              <a:buClr>
                <a:srgbClr val="EC821C"/>
              </a:buClr>
              <a:defRPr sz="2800"/>
            </a:lvl2pPr>
            <a:lvl3pPr>
              <a:buClr>
                <a:srgbClr val="EC821C"/>
              </a:buClr>
              <a:defRPr sz="2400"/>
            </a:lvl3pPr>
            <a:lvl4pPr>
              <a:buClr>
                <a:srgbClr val="EC821C"/>
              </a:buClr>
              <a:defRPr sz="2000"/>
            </a:lvl4pPr>
            <a:lvl5pPr>
              <a:buClr>
                <a:srgbClr val="EC821C"/>
              </a:buCl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1" hasCustomPrompt="1"/>
          </p:nvPr>
        </p:nvSpPr>
        <p:spPr>
          <a:xfrm>
            <a:off x="457200" y="1295400"/>
            <a:ext cx="7620000" cy="1143000"/>
          </a:xfrm>
          <a:prstGeom prst="rect">
            <a:avLst/>
          </a:prstGeom>
        </p:spPr>
        <p:txBody>
          <a:bodyPr/>
          <a:lstStyle>
            <a:lvl1pPr marL="114300" indent="0" algn="l">
              <a:buNone/>
              <a:defRPr sz="4800"/>
            </a:lvl1pPr>
          </a:lstStyle>
          <a:p>
            <a:pPr lvl="0"/>
            <a:r>
              <a:rPr lang="en-US" dirty="0" smtClean="0"/>
              <a:t>Title of presentation here</a:t>
            </a:r>
            <a:endParaRPr lang="en-US" dirty="0"/>
          </a:p>
        </p:txBody>
      </p:sp>
    </p:spTree>
    <p:extLst>
      <p:ext uri="{BB962C8B-B14F-4D97-AF65-F5344CB8AC3E}">
        <p14:creationId xmlns:p14="http://schemas.microsoft.com/office/powerpoint/2010/main" val="92744489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86800" y="6400800"/>
            <a:ext cx="685800" cy="396240"/>
          </a:xfrm>
          <a:prstGeom prst="bracketPair">
            <a:avLst>
              <a:gd name="adj" fmla="val 17949"/>
            </a:avLst>
          </a:prstGeom>
        </p:spPr>
        <p:txBody>
          <a:bodyPr/>
          <a:lstStyle/>
          <a:p>
            <a:fld id="{47C198E2-3EBB-4273-84A1-D23D84FB3518}" type="slidenum">
              <a:rPr lang="en-US" smtClean="0"/>
              <a:pPr/>
              <a:t>‹#›</a:t>
            </a:fld>
            <a:endParaRPr lang="en-US" dirty="0"/>
          </a:p>
        </p:txBody>
      </p:sp>
      <p:sp>
        <p:nvSpPr>
          <p:cNvPr id="9" name="Text Placeholder 8"/>
          <p:cNvSpPr>
            <a:spLocks noGrp="1"/>
          </p:cNvSpPr>
          <p:nvPr>
            <p:ph type="body" sz="quarter" idx="12"/>
          </p:nvPr>
        </p:nvSpPr>
        <p:spPr>
          <a:xfrm>
            <a:off x="457200" y="2514600"/>
            <a:ext cx="7772400" cy="4038600"/>
          </a:xfrm>
          <a:prstGeom prst="rect">
            <a:avLst/>
          </a:prstGeom>
        </p:spPr>
        <p:txBody>
          <a:bodyPr/>
          <a:lstStyle>
            <a:lvl1pPr>
              <a:buClr>
                <a:srgbClr val="EC821C"/>
              </a:buClr>
              <a:defRPr sz="2800"/>
            </a:lvl1pPr>
            <a:lvl2pPr>
              <a:buClr>
                <a:srgbClr val="EC821C"/>
              </a:buClr>
              <a:defRPr sz="2800"/>
            </a:lvl2pPr>
            <a:lvl3pPr>
              <a:buClr>
                <a:srgbClr val="EC821C"/>
              </a:buClr>
              <a:defRPr sz="2400"/>
            </a:lvl3pPr>
            <a:lvl4pPr>
              <a:buClr>
                <a:srgbClr val="EC821C"/>
              </a:buClr>
              <a:defRPr sz="2000"/>
            </a:lvl4pPr>
            <a:lvl5pPr>
              <a:buClr>
                <a:srgbClr val="EC821C"/>
              </a:buCl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1" hasCustomPrompt="1"/>
          </p:nvPr>
        </p:nvSpPr>
        <p:spPr>
          <a:xfrm>
            <a:off x="457200" y="1295400"/>
            <a:ext cx="7620000" cy="1143000"/>
          </a:xfrm>
          <a:prstGeom prst="rect">
            <a:avLst/>
          </a:prstGeom>
        </p:spPr>
        <p:txBody>
          <a:bodyPr/>
          <a:lstStyle>
            <a:lvl1pPr marL="114300" indent="0" algn="l">
              <a:buNone/>
              <a:defRPr sz="4800"/>
            </a:lvl1pPr>
          </a:lstStyle>
          <a:p>
            <a:pPr lvl="0"/>
            <a:r>
              <a:rPr lang="en-US" dirty="0" smtClean="0"/>
              <a:t>Title of presentation here</a:t>
            </a:r>
            <a:endParaRPr lang="en-US" dirty="0"/>
          </a:p>
        </p:txBody>
      </p:sp>
    </p:spTree>
    <p:extLst>
      <p:ext uri="{BB962C8B-B14F-4D97-AF65-F5344CB8AC3E}">
        <p14:creationId xmlns:p14="http://schemas.microsoft.com/office/powerpoint/2010/main" val="25170420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86800" y="6400800"/>
            <a:ext cx="685800" cy="396240"/>
          </a:xfrm>
          <a:prstGeom prst="bracketPair">
            <a:avLst>
              <a:gd name="adj" fmla="val 17949"/>
            </a:avLst>
          </a:prstGeom>
        </p:spPr>
        <p:txBody>
          <a:bodyPr/>
          <a:lstStyle/>
          <a:p>
            <a:fld id="{47C198E2-3EBB-4273-84A1-D23D84FB3518}" type="slidenum">
              <a:rPr lang="en-US" smtClean="0"/>
              <a:pPr/>
              <a:t>‹#›</a:t>
            </a:fld>
            <a:endParaRPr lang="en-US" dirty="0"/>
          </a:p>
        </p:txBody>
      </p:sp>
      <p:sp>
        <p:nvSpPr>
          <p:cNvPr id="9" name="Text Placeholder 8"/>
          <p:cNvSpPr>
            <a:spLocks noGrp="1"/>
          </p:cNvSpPr>
          <p:nvPr>
            <p:ph type="body" sz="quarter" idx="12"/>
          </p:nvPr>
        </p:nvSpPr>
        <p:spPr>
          <a:xfrm>
            <a:off x="457200" y="2514600"/>
            <a:ext cx="7772400" cy="4038600"/>
          </a:xfrm>
          <a:prstGeom prst="rect">
            <a:avLst/>
          </a:prstGeom>
        </p:spPr>
        <p:txBody>
          <a:bodyPr/>
          <a:lstStyle>
            <a:lvl1pPr>
              <a:buClr>
                <a:srgbClr val="EC821C"/>
              </a:buClr>
              <a:defRPr sz="2800"/>
            </a:lvl1pPr>
            <a:lvl2pPr>
              <a:buClr>
                <a:srgbClr val="EC821C"/>
              </a:buClr>
              <a:defRPr sz="2800"/>
            </a:lvl2pPr>
            <a:lvl3pPr>
              <a:buClr>
                <a:srgbClr val="EC821C"/>
              </a:buClr>
              <a:defRPr sz="2400"/>
            </a:lvl3pPr>
            <a:lvl4pPr>
              <a:buClr>
                <a:srgbClr val="EC821C"/>
              </a:buClr>
              <a:defRPr sz="2000"/>
            </a:lvl4pPr>
            <a:lvl5pPr>
              <a:buClr>
                <a:srgbClr val="EC821C"/>
              </a:buCl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1" hasCustomPrompt="1"/>
          </p:nvPr>
        </p:nvSpPr>
        <p:spPr>
          <a:xfrm>
            <a:off x="457200" y="1295400"/>
            <a:ext cx="7620000" cy="1143000"/>
          </a:xfrm>
          <a:prstGeom prst="rect">
            <a:avLst/>
          </a:prstGeom>
        </p:spPr>
        <p:txBody>
          <a:bodyPr/>
          <a:lstStyle>
            <a:lvl1pPr marL="114300" indent="0" algn="l">
              <a:buNone/>
              <a:defRPr sz="4800"/>
            </a:lvl1pPr>
          </a:lstStyle>
          <a:p>
            <a:pPr lvl="0"/>
            <a:r>
              <a:rPr lang="en-US" dirty="0" smtClean="0"/>
              <a:t>Title of presentation here</a:t>
            </a:r>
            <a:endParaRPr lang="en-US" dirty="0"/>
          </a:p>
        </p:txBody>
      </p:sp>
    </p:spTree>
    <p:extLst>
      <p:ext uri="{BB962C8B-B14F-4D97-AF65-F5344CB8AC3E}">
        <p14:creationId xmlns:p14="http://schemas.microsoft.com/office/powerpoint/2010/main" val="32392159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86800" y="6400800"/>
            <a:ext cx="685800" cy="396240"/>
          </a:xfrm>
          <a:prstGeom prst="bracketPair">
            <a:avLst>
              <a:gd name="adj" fmla="val 17949"/>
            </a:avLst>
          </a:prstGeom>
        </p:spPr>
        <p:txBody>
          <a:bodyPr/>
          <a:lstStyle/>
          <a:p>
            <a:fld id="{47C198E2-3EBB-4273-84A1-D23D84FB3518}" type="slidenum">
              <a:rPr lang="en-US" smtClean="0"/>
              <a:pPr/>
              <a:t>‹#›</a:t>
            </a:fld>
            <a:endParaRPr lang="en-US" dirty="0"/>
          </a:p>
        </p:txBody>
      </p:sp>
      <p:sp>
        <p:nvSpPr>
          <p:cNvPr id="9" name="Text Placeholder 8"/>
          <p:cNvSpPr>
            <a:spLocks noGrp="1"/>
          </p:cNvSpPr>
          <p:nvPr>
            <p:ph type="body" sz="quarter" idx="12"/>
          </p:nvPr>
        </p:nvSpPr>
        <p:spPr>
          <a:xfrm>
            <a:off x="457200" y="2514600"/>
            <a:ext cx="7772400" cy="4038600"/>
          </a:xfrm>
          <a:prstGeom prst="rect">
            <a:avLst/>
          </a:prstGeom>
        </p:spPr>
        <p:txBody>
          <a:bodyPr/>
          <a:lstStyle>
            <a:lvl1pPr>
              <a:buClr>
                <a:srgbClr val="EC821C"/>
              </a:buClr>
              <a:defRPr sz="2800"/>
            </a:lvl1pPr>
            <a:lvl2pPr>
              <a:buClr>
                <a:srgbClr val="EC821C"/>
              </a:buClr>
              <a:defRPr sz="2800"/>
            </a:lvl2pPr>
            <a:lvl3pPr>
              <a:buClr>
                <a:srgbClr val="EC821C"/>
              </a:buClr>
              <a:defRPr sz="2400"/>
            </a:lvl3pPr>
            <a:lvl4pPr>
              <a:buClr>
                <a:srgbClr val="EC821C"/>
              </a:buClr>
              <a:defRPr sz="2000"/>
            </a:lvl4pPr>
            <a:lvl5pPr>
              <a:buClr>
                <a:srgbClr val="EC821C"/>
              </a:buCl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1" hasCustomPrompt="1"/>
          </p:nvPr>
        </p:nvSpPr>
        <p:spPr>
          <a:xfrm>
            <a:off x="457200" y="1295400"/>
            <a:ext cx="7620000" cy="1143000"/>
          </a:xfrm>
          <a:prstGeom prst="rect">
            <a:avLst/>
          </a:prstGeom>
        </p:spPr>
        <p:txBody>
          <a:bodyPr/>
          <a:lstStyle>
            <a:lvl1pPr marL="114300" indent="0" algn="l">
              <a:buNone/>
              <a:defRPr sz="4800"/>
            </a:lvl1pPr>
          </a:lstStyle>
          <a:p>
            <a:pPr lvl="0"/>
            <a:r>
              <a:rPr lang="en-US" dirty="0" smtClean="0"/>
              <a:t>Title of presentation here</a:t>
            </a:r>
            <a:endParaRPr lang="en-US" dirty="0"/>
          </a:p>
        </p:txBody>
      </p:sp>
    </p:spTree>
    <p:extLst>
      <p:ext uri="{BB962C8B-B14F-4D97-AF65-F5344CB8AC3E}">
        <p14:creationId xmlns:p14="http://schemas.microsoft.com/office/powerpoint/2010/main" val="395147061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2.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 id="2147483682" r:id="rId6"/>
    <p:sldLayoutId id="2147483683" r:id="rId7"/>
    <p:sldLayoutId id="2147483684" r:id="rId8"/>
    <p:sldLayoutId id="2147483685" r:id="rId9"/>
    <p:sldLayoutId id="2147483686" r:id="rId10"/>
    <p:sldLayoutId id="2147483687" r:id="rId11"/>
    <p:sldLayoutId id="2147483696" r:id="rId12"/>
  </p:sldLayoutIdLst>
  <p:timing>
    <p:tnLst>
      <p:par>
        <p:cTn id="1" dur="indefinite" restart="never" nodeType="tmRoot"/>
      </p:par>
    </p:tnLst>
  </p:timing>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Insert picture</a:t>
            </a:r>
            <a:endParaRPr lang="en-US" dirty="0"/>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304800" y="1371600"/>
            <a:ext cx="8534400" cy="914400"/>
          </a:xfrm>
        </p:spPr>
        <p:txBody>
          <a:bodyPr/>
          <a:lstStyle/>
          <a:p>
            <a:r>
              <a:rPr lang="en-US" sz="3600" dirty="0"/>
              <a:t>Africa </a:t>
            </a:r>
            <a:r>
              <a:rPr lang="en-US" sz="3600" dirty="0" smtClean="0"/>
              <a:t>RISING Evaluation Design</a:t>
            </a:r>
            <a:endParaRPr lang="en-US" sz="3600" dirty="0"/>
          </a:p>
        </p:txBody>
      </p:sp>
      <p:sp>
        <p:nvSpPr>
          <p:cNvPr id="3" name="Text Placeholder 2"/>
          <p:cNvSpPr>
            <a:spLocks noGrp="1"/>
          </p:cNvSpPr>
          <p:nvPr>
            <p:ph type="body" sz="quarter" idx="12"/>
          </p:nvPr>
        </p:nvSpPr>
        <p:spPr>
          <a:xfrm>
            <a:off x="457200" y="2057400"/>
            <a:ext cx="8077200" cy="3962400"/>
          </a:xfrm>
        </p:spPr>
        <p:txBody>
          <a:bodyPr/>
          <a:lstStyle/>
          <a:p>
            <a:pPr marL="628650" indent="-514350"/>
            <a:endParaRPr lang="en-US" b="1" dirty="0" smtClean="0"/>
          </a:p>
          <a:p>
            <a:pPr marL="628650" indent="-514350"/>
            <a:endParaRPr lang="en-US" b="1" dirty="0" smtClean="0"/>
          </a:p>
          <a:p>
            <a:pPr marL="628650" indent="-514350"/>
            <a:r>
              <a:rPr lang="en-US" b="1" dirty="0" smtClean="0"/>
              <a:t>Carlo Azzarri, Beliyou Haile, Cleo Roberts</a:t>
            </a:r>
          </a:p>
          <a:p>
            <a:pPr marL="628650" indent="-514350"/>
            <a:r>
              <a:rPr lang="en-US" b="1" dirty="0" smtClean="0"/>
              <a:t>IFPRI</a:t>
            </a:r>
          </a:p>
          <a:p>
            <a:pPr marL="628650" indent="-514350"/>
            <a:endParaRPr lang="en-US" b="1" dirty="0" smtClean="0"/>
          </a:p>
          <a:p>
            <a:pPr marL="628650" indent="-514350"/>
            <a:endParaRPr lang="en-US" b="1" dirty="0" smtClean="0"/>
          </a:p>
          <a:p>
            <a:pPr marL="628650" indent="-514350"/>
            <a:r>
              <a:rPr lang="en-US" b="1" dirty="0" smtClean="0"/>
              <a:t>Africa RISING M&amp;E Meeting</a:t>
            </a:r>
            <a:endParaRPr lang="en-US" b="1" dirty="0"/>
          </a:p>
          <a:p>
            <a:r>
              <a:rPr lang="en-US" b="1" dirty="0" smtClean="0"/>
              <a:t>13-14 November 2014, Arusha</a:t>
            </a:r>
            <a:r>
              <a:rPr lang="en-US" b="1" dirty="0"/>
              <a:t>, Tanzania</a:t>
            </a:r>
          </a:p>
          <a:p>
            <a:pPr marL="628650" indent="-514350"/>
            <a:endParaRPr lang="en-US" i="1" dirty="0" smtClean="0">
              <a:latin typeface="+mn-lt"/>
            </a:endParaRPr>
          </a:p>
          <a:p>
            <a:endParaRPr lang="en-US" dirty="0"/>
          </a:p>
        </p:txBody>
      </p:sp>
    </p:spTree>
    <p:extLst>
      <p:ext uri="{BB962C8B-B14F-4D97-AF65-F5344CB8AC3E}">
        <p14:creationId xmlns:p14="http://schemas.microsoft.com/office/powerpoint/2010/main" val="2255517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57200" y="1295400"/>
            <a:ext cx="8077200" cy="838200"/>
          </a:xfrm>
        </p:spPr>
        <p:txBody>
          <a:bodyPr/>
          <a:lstStyle/>
          <a:p>
            <a:r>
              <a:rPr lang="en-US" sz="3200" dirty="0"/>
              <a:t>S</a:t>
            </a:r>
            <a:r>
              <a:rPr lang="en-US" sz="3200" dirty="0" smtClean="0"/>
              <a:t>ite stratification</a:t>
            </a:r>
            <a:endParaRPr lang="en-US" sz="3200" dirty="0"/>
          </a:p>
        </p:txBody>
      </p:sp>
      <p:sp>
        <p:nvSpPr>
          <p:cNvPr id="5" name="Slide Number Placeholder 4"/>
          <p:cNvSpPr>
            <a:spLocks noGrp="1"/>
          </p:cNvSpPr>
          <p:nvPr>
            <p:ph type="sldNum" sz="quarter" idx="10"/>
          </p:nvPr>
        </p:nvSpPr>
        <p:spPr/>
        <p:txBody>
          <a:bodyPr/>
          <a:lstStyle/>
          <a:p>
            <a:fld id="{47C198E2-3EBB-4273-84A1-D23D84FB3518}" type="slidenum">
              <a:rPr lang="en-US" smtClean="0"/>
              <a:pPr/>
              <a:t>2</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880119015"/>
              </p:ext>
            </p:extLst>
          </p:nvPr>
        </p:nvGraphicFramePr>
        <p:xfrm>
          <a:off x="152400" y="1905000"/>
          <a:ext cx="8839200" cy="3877704"/>
        </p:xfrm>
        <a:graphic>
          <a:graphicData uri="http://schemas.openxmlformats.org/drawingml/2006/table">
            <a:tbl>
              <a:tblPr firstRow="1" bandRow="1">
                <a:tableStyleId>{5C22544A-7EE6-4342-B048-85BDC9FD1C3A}</a:tableStyleId>
              </a:tblPr>
              <a:tblGrid>
                <a:gridCol w="1955575"/>
                <a:gridCol w="6883625"/>
              </a:tblGrid>
              <a:tr h="413232">
                <a:tc>
                  <a:txBody>
                    <a:bodyPr/>
                    <a:lstStyle/>
                    <a:p>
                      <a:r>
                        <a:rPr lang="en-US" sz="2400" dirty="0" smtClean="0">
                          <a:solidFill>
                            <a:schemeClr val="tx1"/>
                          </a:solidFill>
                        </a:rPr>
                        <a:t>Country</a:t>
                      </a:r>
                      <a:r>
                        <a:rPr lang="en-US" sz="2400" baseline="0" dirty="0" smtClean="0">
                          <a:solidFill>
                            <a:schemeClr val="tx1"/>
                          </a:solidFill>
                        </a:rPr>
                        <a:t> </a:t>
                      </a:r>
                      <a:endParaRPr lang="en-US" sz="2400" dirty="0">
                        <a:solidFill>
                          <a:schemeClr val="tx1"/>
                        </a:solidFill>
                      </a:endParaRPr>
                    </a:p>
                  </a:txBody>
                  <a:tcPr/>
                </a:tc>
                <a:tc>
                  <a:txBody>
                    <a:bodyPr/>
                    <a:lstStyle/>
                    <a:p>
                      <a:r>
                        <a:rPr lang="en-US" sz="2400" dirty="0" smtClean="0">
                          <a:solidFill>
                            <a:schemeClr val="tx1"/>
                          </a:solidFill>
                        </a:rPr>
                        <a:t>Data layers</a:t>
                      </a:r>
                      <a:endParaRPr lang="en-US" sz="2400" dirty="0">
                        <a:solidFill>
                          <a:schemeClr val="tx1"/>
                        </a:solidFill>
                      </a:endParaRPr>
                    </a:p>
                  </a:txBody>
                  <a:tcPr/>
                </a:tc>
              </a:tr>
              <a:tr h="591528">
                <a:tc>
                  <a:txBody>
                    <a:bodyPr/>
                    <a:lstStyle/>
                    <a:p>
                      <a:r>
                        <a:rPr lang="en-US" sz="2400" dirty="0" smtClean="0"/>
                        <a:t>Ethiopia</a:t>
                      </a:r>
                      <a:r>
                        <a:rPr lang="en-US" sz="2400" baseline="0" dirty="0" smtClean="0"/>
                        <a:t> </a:t>
                      </a:r>
                      <a:endParaRPr lang="en-US" sz="2400" dirty="0"/>
                    </a:p>
                  </a:txBody>
                  <a:tcPr/>
                </a:tc>
                <a:tc>
                  <a:txBody>
                    <a:bodyPr/>
                    <a:lstStyle/>
                    <a:p>
                      <a:r>
                        <a:rPr lang="en-GB" sz="2400" kern="1200" dirty="0" smtClean="0">
                          <a:solidFill>
                            <a:schemeClr val="dk1"/>
                          </a:solidFill>
                          <a:latin typeface="+mn-lt"/>
                          <a:ea typeface="+mn-ea"/>
                          <a:cs typeface="+mn-cs"/>
                        </a:rPr>
                        <a:t>Elevation, rainfall, population, market access, livestock density,</a:t>
                      </a:r>
                      <a:r>
                        <a:rPr lang="en-GB" sz="2400" kern="1200" baseline="0" dirty="0" smtClean="0">
                          <a:solidFill>
                            <a:schemeClr val="dk1"/>
                          </a:solidFill>
                          <a:latin typeface="+mn-lt"/>
                          <a:ea typeface="+mn-ea"/>
                          <a:cs typeface="+mn-cs"/>
                        </a:rPr>
                        <a:t> w</a:t>
                      </a:r>
                      <a:r>
                        <a:rPr lang="en-US" sz="2400" kern="1200" dirty="0" smtClean="0">
                          <a:solidFill>
                            <a:schemeClr val="dk1"/>
                          </a:solidFill>
                          <a:latin typeface="+mn-lt"/>
                          <a:ea typeface="+mn-ea"/>
                          <a:cs typeface="+mn-cs"/>
                        </a:rPr>
                        <a:t>heat producing, </a:t>
                      </a:r>
                      <a:r>
                        <a:rPr lang="en-US" sz="2400" baseline="0" dirty="0" smtClean="0"/>
                        <a:t>AGP </a:t>
                      </a:r>
                      <a:r>
                        <a:rPr lang="en-US" sz="2400" i="1" baseline="0" dirty="0" err="1" smtClean="0"/>
                        <a:t>woredas</a:t>
                      </a:r>
                      <a:r>
                        <a:rPr lang="en-US" sz="2400" baseline="0" dirty="0" smtClean="0"/>
                        <a:t>,</a:t>
                      </a:r>
                      <a:endParaRPr lang="en-US" sz="2400" dirty="0"/>
                    </a:p>
                  </a:txBody>
                  <a:tcPr/>
                </a:tc>
              </a:tr>
              <a:tr h="591528">
                <a:tc>
                  <a:txBody>
                    <a:bodyPr/>
                    <a:lstStyle/>
                    <a:p>
                      <a:r>
                        <a:rPr lang="en-US" sz="2400" dirty="0" smtClean="0"/>
                        <a:t>Ghana</a:t>
                      </a:r>
                      <a:r>
                        <a:rPr lang="en-US" sz="2400" baseline="0" dirty="0" smtClean="0"/>
                        <a:t> &amp; </a:t>
                      </a:r>
                      <a:r>
                        <a:rPr lang="en-US" sz="2400" baseline="0" dirty="0" err="1" smtClean="0"/>
                        <a:t>Mali</a:t>
                      </a:r>
                      <a:endParaRPr lang="en-US" sz="2400" dirty="0"/>
                    </a:p>
                  </a:txBody>
                  <a:tcPr/>
                </a:tc>
                <a:tc>
                  <a:txBody>
                    <a:bodyPr/>
                    <a:lstStyle/>
                    <a:p>
                      <a:r>
                        <a:rPr lang="en-US" sz="2400" dirty="0" smtClean="0"/>
                        <a:t>Population,</a:t>
                      </a:r>
                      <a:r>
                        <a:rPr lang="en-US" sz="2400" baseline="0" dirty="0" smtClean="0"/>
                        <a:t> rainfall, elevation, market access, farming systems </a:t>
                      </a:r>
                      <a:endParaRPr lang="en-US" sz="2400" dirty="0"/>
                    </a:p>
                  </a:txBody>
                  <a:tcPr/>
                </a:tc>
              </a:tr>
              <a:tr h="591528">
                <a:tc>
                  <a:txBody>
                    <a:bodyPr/>
                    <a:lstStyle/>
                    <a:p>
                      <a:r>
                        <a:rPr lang="en-US" sz="2400" dirty="0" smtClean="0"/>
                        <a:t>Malawi </a:t>
                      </a:r>
                      <a:endParaRPr lang="en-US" sz="2400" dirty="0"/>
                    </a:p>
                  </a:txBody>
                  <a:tcPr/>
                </a:tc>
                <a:tc>
                  <a:txBody>
                    <a:bodyPr/>
                    <a:lstStyle/>
                    <a:p>
                      <a:r>
                        <a:rPr lang="en-US" sz="2400" dirty="0" smtClean="0"/>
                        <a:t>Elevation,</a:t>
                      </a:r>
                      <a:r>
                        <a:rPr lang="en-US" sz="2400" baseline="0" dirty="0" smtClean="0"/>
                        <a:t> </a:t>
                      </a:r>
                      <a:r>
                        <a:rPr lang="en-US" sz="2400" dirty="0" smtClean="0"/>
                        <a:t>temperature-adjusted</a:t>
                      </a:r>
                      <a:r>
                        <a:rPr lang="en-US" sz="2400" baseline="0" dirty="0" smtClean="0"/>
                        <a:t> </a:t>
                      </a:r>
                      <a:r>
                        <a:rPr lang="en-US" sz="2400" dirty="0" smtClean="0"/>
                        <a:t>rainfall</a:t>
                      </a:r>
                      <a:endParaRPr lang="en-US" sz="2400" dirty="0"/>
                    </a:p>
                  </a:txBody>
                  <a:tcPr/>
                </a:tc>
              </a:tr>
              <a:tr h="591528">
                <a:tc>
                  <a:txBody>
                    <a:bodyPr/>
                    <a:lstStyle/>
                    <a:p>
                      <a:r>
                        <a:rPr lang="en-US" sz="2400" dirty="0" smtClean="0"/>
                        <a:t>Tanzania </a:t>
                      </a:r>
                      <a:endParaRPr lang="en-US" sz="2400" dirty="0"/>
                    </a:p>
                  </a:txBody>
                  <a:tcPr/>
                </a:tc>
                <a:tc>
                  <a:txBody>
                    <a:bodyPr/>
                    <a:lstStyle/>
                    <a:p>
                      <a:r>
                        <a:rPr lang="en-US" sz="2400" dirty="0" smtClean="0"/>
                        <a:t>Elevation and rainfall</a:t>
                      </a:r>
                      <a:r>
                        <a:rPr lang="en-US" sz="2400" baseline="0" dirty="0" smtClean="0"/>
                        <a:t> </a:t>
                      </a:r>
                      <a:endParaRPr lang="en-US" sz="2400" dirty="0"/>
                    </a:p>
                  </a:txBody>
                  <a:tcPr/>
                </a:tc>
              </a:tr>
              <a:tr h="591528">
                <a:tc>
                  <a:txBody>
                    <a:bodyPr/>
                    <a:lstStyle/>
                    <a:p>
                      <a:r>
                        <a:rPr lang="en-US" sz="2400" dirty="0" smtClean="0"/>
                        <a:t>Zambia </a:t>
                      </a:r>
                      <a:endParaRPr lang="en-US" sz="2400" dirty="0"/>
                    </a:p>
                  </a:txBody>
                  <a:tcPr/>
                </a:tc>
                <a:tc>
                  <a:txBody>
                    <a:bodyPr/>
                    <a:lstStyle/>
                    <a:p>
                      <a:r>
                        <a:rPr lang="en-US" sz="2400" dirty="0" smtClean="0"/>
                        <a:t>Rainfall</a:t>
                      </a:r>
                      <a:r>
                        <a:rPr lang="en-US" sz="2400" baseline="0" dirty="0" smtClean="0"/>
                        <a:t> and elevation (*SIMLEZA)</a:t>
                      </a:r>
                      <a:endParaRPr lang="en-US" sz="2400" dirty="0"/>
                    </a:p>
                  </a:txBody>
                  <a:tcPr/>
                </a:tc>
              </a:tr>
            </a:tbl>
          </a:graphicData>
        </a:graphic>
      </p:graphicFrame>
      <p:sp>
        <p:nvSpPr>
          <p:cNvPr id="6" name="TextBox 5"/>
          <p:cNvSpPr txBox="1"/>
          <p:nvPr/>
        </p:nvSpPr>
        <p:spPr>
          <a:xfrm>
            <a:off x="609600" y="5885648"/>
            <a:ext cx="8229600" cy="523220"/>
          </a:xfrm>
          <a:prstGeom prst="rect">
            <a:avLst/>
          </a:prstGeom>
          <a:noFill/>
        </p:spPr>
        <p:txBody>
          <a:bodyPr wrap="square" rtlCol="0">
            <a:spAutoFit/>
          </a:bodyPr>
          <a:lstStyle/>
          <a:p>
            <a:r>
              <a:rPr lang="en-US" sz="2800" dirty="0" smtClean="0"/>
              <a:t>…and ground-</a:t>
            </a:r>
            <a:r>
              <a:rPr lang="en-US" sz="2800" dirty="0" err="1" smtClean="0"/>
              <a:t>truthing</a:t>
            </a:r>
            <a:r>
              <a:rPr lang="en-US" sz="2800" dirty="0" smtClean="0"/>
              <a:t> with AR researchers  </a:t>
            </a:r>
            <a:endParaRPr lang="en-US" sz="2800" dirty="0"/>
          </a:p>
        </p:txBody>
      </p:sp>
    </p:spTree>
    <p:extLst>
      <p:ext uri="{BB962C8B-B14F-4D97-AF65-F5344CB8AC3E}">
        <p14:creationId xmlns:p14="http://schemas.microsoft.com/office/powerpoint/2010/main" val="8080761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304800" y="1587765"/>
            <a:ext cx="8763000" cy="5155938"/>
          </a:xfrm>
        </p:spPr>
        <p:txBody>
          <a:bodyPr/>
          <a:lstStyle/>
          <a:p>
            <a:pPr marL="114300" lvl="0" indent="0">
              <a:buNone/>
            </a:pPr>
            <a:r>
              <a:rPr lang="en-US" sz="2400" dirty="0" smtClean="0">
                <a:latin typeface="Times New Roman" panose="02020603050405020304" pitchFamily="18" charset="0"/>
                <a:cs typeface="Times New Roman" panose="02020603050405020304" pitchFamily="18" charset="0"/>
              </a:rPr>
              <a:t> </a:t>
            </a:r>
          </a:p>
          <a:p>
            <a:pPr marL="411480" lvl="1" indent="0">
              <a:buNone/>
            </a:pPr>
            <a:endParaRPr lang="en-US" sz="2400" dirty="0" smtClean="0">
              <a:latin typeface="Times New Roman" panose="02020603050405020304" pitchFamily="18" charset="0"/>
              <a:cs typeface="Times New Roman" panose="02020603050405020304" pitchFamily="18" charset="0"/>
            </a:endParaRPr>
          </a:p>
          <a:p>
            <a:pPr marL="411480" lvl="1" indent="0">
              <a:buNone/>
            </a:pP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sp>
        <p:nvSpPr>
          <p:cNvPr id="9" name="Rectangle 8"/>
          <p:cNvSpPr/>
          <p:nvPr/>
        </p:nvSpPr>
        <p:spPr>
          <a:xfrm>
            <a:off x="457200" y="2646442"/>
            <a:ext cx="2819400" cy="198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0" name="Rectangle 9"/>
          <p:cNvSpPr/>
          <p:nvPr/>
        </p:nvSpPr>
        <p:spPr>
          <a:xfrm>
            <a:off x="4648200" y="2646442"/>
            <a:ext cx="2895600" cy="198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1" name="Oval 10"/>
          <p:cNvSpPr/>
          <p:nvPr/>
        </p:nvSpPr>
        <p:spPr>
          <a:xfrm>
            <a:off x="609600" y="2546092"/>
            <a:ext cx="6858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2" name="Oval 11"/>
          <p:cNvSpPr/>
          <p:nvPr/>
        </p:nvSpPr>
        <p:spPr>
          <a:xfrm>
            <a:off x="4800600" y="2546092"/>
            <a:ext cx="6858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3" name="Oval 12"/>
          <p:cNvSpPr/>
          <p:nvPr/>
        </p:nvSpPr>
        <p:spPr>
          <a:xfrm>
            <a:off x="1511147" y="2315197"/>
            <a:ext cx="685800" cy="533400"/>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4" name="Oval 13"/>
          <p:cNvSpPr/>
          <p:nvPr/>
        </p:nvSpPr>
        <p:spPr>
          <a:xfrm>
            <a:off x="5867400" y="2315197"/>
            <a:ext cx="685800" cy="533400"/>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5" name="Oval 14"/>
          <p:cNvSpPr/>
          <p:nvPr/>
        </p:nvSpPr>
        <p:spPr>
          <a:xfrm>
            <a:off x="2472544" y="2666525"/>
            <a:ext cx="685800" cy="5334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6" name="Oval 15"/>
          <p:cNvSpPr/>
          <p:nvPr/>
        </p:nvSpPr>
        <p:spPr>
          <a:xfrm>
            <a:off x="6972300" y="2592100"/>
            <a:ext cx="685800" cy="5334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7" name="Rectangle 16"/>
          <p:cNvSpPr/>
          <p:nvPr/>
        </p:nvSpPr>
        <p:spPr>
          <a:xfrm>
            <a:off x="190500" y="3681075"/>
            <a:ext cx="1638081" cy="7762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latin typeface="Times New Roman" panose="02020603050405020304" pitchFamily="18" charset="0"/>
                <a:cs typeface="Times New Roman" panose="02020603050405020304" pitchFamily="18" charset="0"/>
              </a:rPr>
              <a:t>(B)</a:t>
            </a:r>
          </a:p>
          <a:p>
            <a:pPr algn="ctr"/>
            <a:r>
              <a:rPr lang="en-US" dirty="0" smtClean="0">
                <a:solidFill>
                  <a:schemeClr val="tx1"/>
                </a:solidFill>
                <a:latin typeface="Times New Roman" panose="02020603050405020304" pitchFamily="18" charset="0"/>
                <a:cs typeface="Times New Roman" panose="02020603050405020304" pitchFamily="18" charset="0"/>
              </a:rPr>
              <a:t>Beneficiary </a:t>
            </a:r>
            <a:r>
              <a:rPr lang="en-US" i="1" dirty="0" smtClean="0">
                <a:solidFill>
                  <a:schemeClr val="tx1"/>
                </a:solidFill>
                <a:latin typeface="Times New Roman" panose="02020603050405020304" pitchFamily="18" charset="0"/>
                <a:cs typeface="Times New Roman" panose="02020603050405020304" pitchFamily="18" charset="0"/>
              </a:rPr>
              <a:t>households</a:t>
            </a:r>
            <a:endParaRPr lang="en-US" i="1" dirty="0" smtClean="0">
              <a:latin typeface="Times New Roman" panose="02020603050405020304" pitchFamily="18" charset="0"/>
              <a:cs typeface="Times New Roman" panose="02020603050405020304" pitchFamily="18" charset="0"/>
            </a:endParaRPr>
          </a:p>
        </p:txBody>
      </p:sp>
      <p:cxnSp>
        <p:nvCxnSpPr>
          <p:cNvPr id="20" name="Straight Arrow Connector 19"/>
          <p:cNvCxnSpPr/>
          <p:nvPr/>
        </p:nvCxnSpPr>
        <p:spPr>
          <a:xfrm flipH="1">
            <a:off x="1413739" y="3248025"/>
            <a:ext cx="479645" cy="58357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1" name="Straight Arrow Connector 20"/>
          <p:cNvCxnSpPr/>
          <p:nvPr/>
        </p:nvCxnSpPr>
        <p:spPr>
          <a:xfrm>
            <a:off x="1909007" y="3248025"/>
            <a:ext cx="502874" cy="52047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4" name="Rectangle 23"/>
          <p:cNvSpPr/>
          <p:nvPr/>
        </p:nvSpPr>
        <p:spPr>
          <a:xfrm>
            <a:off x="1828581" y="3781592"/>
            <a:ext cx="2293345" cy="6890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latin typeface="Times New Roman" panose="02020603050405020304" pitchFamily="18" charset="0"/>
                <a:cs typeface="Times New Roman" panose="02020603050405020304" pitchFamily="18" charset="0"/>
              </a:rPr>
              <a:t>(NB</a:t>
            </a:r>
            <a:r>
              <a:rPr lang="en-US" sz="3200" dirty="0">
                <a:solidFill>
                  <a:schemeClr val="tx1"/>
                </a:solidFill>
                <a:latin typeface="Times New Roman" panose="02020603050405020304" pitchFamily="18" charset="0"/>
                <a:cs typeface="Times New Roman" panose="02020603050405020304" pitchFamily="18" charset="0"/>
              </a:rPr>
              <a:t>)</a:t>
            </a:r>
          </a:p>
          <a:p>
            <a:pPr algn="ctr"/>
            <a:r>
              <a:rPr lang="en-US" dirty="0" smtClean="0">
                <a:solidFill>
                  <a:schemeClr val="tx1"/>
                </a:solidFill>
                <a:latin typeface="Times New Roman" panose="02020603050405020304" pitchFamily="18" charset="0"/>
                <a:cs typeface="Times New Roman" panose="02020603050405020304" pitchFamily="18" charset="0"/>
              </a:rPr>
              <a:t>Non-beneficiary </a:t>
            </a:r>
          </a:p>
          <a:p>
            <a:pPr algn="ctr"/>
            <a:r>
              <a:rPr lang="en-US" i="1" dirty="0">
                <a:solidFill>
                  <a:schemeClr val="tx1"/>
                </a:solidFill>
                <a:latin typeface="Times New Roman" panose="02020603050405020304" pitchFamily="18" charset="0"/>
                <a:cs typeface="Times New Roman" panose="02020603050405020304" pitchFamily="18" charset="0"/>
              </a:rPr>
              <a:t>h</a:t>
            </a:r>
            <a:r>
              <a:rPr lang="en-US" i="1" dirty="0" smtClean="0">
                <a:solidFill>
                  <a:schemeClr val="tx1"/>
                </a:solidFill>
                <a:latin typeface="Times New Roman" panose="02020603050405020304" pitchFamily="18" charset="0"/>
                <a:cs typeface="Times New Roman" panose="02020603050405020304" pitchFamily="18" charset="0"/>
              </a:rPr>
              <a:t>ouseholds </a:t>
            </a:r>
            <a:endParaRPr lang="en-US" i="1" dirty="0" smtClean="0">
              <a:latin typeface="Times New Roman" panose="02020603050405020304" pitchFamily="18" charset="0"/>
              <a:cs typeface="Times New Roman" panose="02020603050405020304" pitchFamily="18" charset="0"/>
            </a:endParaRPr>
          </a:p>
        </p:txBody>
      </p:sp>
      <p:cxnSp>
        <p:nvCxnSpPr>
          <p:cNvPr id="31" name="Straight Arrow Connector 30"/>
          <p:cNvCxnSpPr/>
          <p:nvPr/>
        </p:nvCxnSpPr>
        <p:spPr>
          <a:xfrm>
            <a:off x="6106341" y="3092723"/>
            <a:ext cx="18006" cy="79952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4" name="Rectangle 33"/>
          <p:cNvSpPr/>
          <p:nvPr/>
        </p:nvSpPr>
        <p:spPr>
          <a:xfrm>
            <a:off x="5002072" y="3831600"/>
            <a:ext cx="2293345" cy="6656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Times New Roman" panose="02020603050405020304" pitchFamily="18" charset="0"/>
                <a:cs typeface="Times New Roman" panose="02020603050405020304" pitchFamily="18" charset="0"/>
              </a:rPr>
              <a:t>(C)</a:t>
            </a:r>
          </a:p>
          <a:p>
            <a:pPr algn="ctr"/>
            <a:r>
              <a:rPr lang="en-US" dirty="0" smtClean="0">
                <a:solidFill>
                  <a:schemeClr val="tx1"/>
                </a:solidFill>
                <a:latin typeface="Times New Roman" panose="02020603050405020304" pitchFamily="18" charset="0"/>
                <a:cs typeface="Times New Roman" panose="02020603050405020304" pitchFamily="18" charset="0"/>
              </a:rPr>
              <a:t>Control </a:t>
            </a:r>
            <a:r>
              <a:rPr lang="en-US" i="1" dirty="0" smtClean="0">
                <a:solidFill>
                  <a:schemeClr val="tx1"/>
                </a:solidFill>
                <a:latin typeface="Times New Roman" panose="02020603050405020304" pitchFamily="18" charset="0"/>
                <a:cs typeface="Times New Roman" panose="02020603050405020304" pitchFamily="18" charset="0"/>
              </a:rPr>
              <a:t>households </a:t>
            </a:r>
            <a:r>
              <a:rPr lang="en-US" i="1" dirty="0" smtClean="0">
                <a:latin typeface="Times New Roman" panose="02020603050405020304" pitchFamily="18" charset="0"/>
                <a:cs typeface="Times New Roman" panose="02020603050405020304" pitchFamily="18" charset="0"/>
              </a:rPr>
              <a:t> </a:t>
            </a:r>
          </a:p>
        </p:txBody>
      </p:sp>
      <p:sp>
        <p:nvSpPr>
          <p:cNvPr id="35" name="Rectangle 34"/>
          <p:cNvSpPr/>
          <p:nvPr/>
        </p:nvSpPr>
        <p:spPr>
          <a:xfrm>
            <a:off x="452404" y="1587765"/>
            <a:ext cx="3124200" cy="6656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Times New Roman" panose="02020603050405020304" pitchFamily="18" charset="0"/>
                <a:cs typeface="Times New Roman" panose="02020603050405020304" pitchFamily="18" charset="0"/>
              </a:rPr>
              <a:t>Action sites </a:t>
            </a:r>
          </a:p>
        </p:txBody>
      </p:sp>
      <p:sp>
        <p:nvSpPr>
          <p:cNvPr id="38" name="Rectangle 37"/>
          <p:cNvSpPr/>
          <p:nvPr/>
        </p:nvSpPr>
        <p:spPr>
          <a:xfrm>
            <a:off x="4782314" y="1630149"/>
            <a:ext cx="3441600" cy="6656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Times New Roman" panose="02020603050405020304" pitchFamily="18" charset="0"/>
                <a:cs typeface="Times New Roman" panose="02020603050405020304" pitchFamily="18" charset="0"/>
              </a:rPr>
              <a:t>Control sites  </a:t>
            </a:r>
            <a:endParaRPr lang="en-US" sz="2000" dirty="0" smtClean="0">
              <a:latin typeface="Times New Roman" panose="02020603050405020304" pitchFamily="18" charset="0"/>
              <a:cs typeface="Times New Roman" panose="02020603050405020304" pitchFamily="18" charset="0"/>
            </a:endParaRPr>
          </a:p>
        </p:txBody>
      </p:sp>
      <p:cxnSp>
        <p:nvCxnSpPr>
          <p:cNvPr id="42" name="Straight Connector 41"/>
          <p:cNvCxnSpPr/>
          <p:nvPr/>
        </p:nvCxnSpPr>
        <p:spPr>
          <a:xfrm flipH="1">
            <a:off x="4212291" y="1615188"/>
            <a:ext cx="11475" cy="2742237"/>
          </a:xfrm>
          <a:prstGeom prst="line">
            <a:avLst/>
          </a:prstGeom>
          <a:ln w="76200"/>
        </p:spPr>
        <p:style>
          <a:lnRef idx="3">
            <a:schemeClr val="accent3"/>
          </a:lnRef>
          <a:fillRef idx="0">
            <a:schemeClr val="accent3"/>
          </a:fillRef>
          <a:effectRef idx="2">
            <a:schemeClr val="accent3"/>
          </a:effectRef>
          <a:fontRef idx="minor">
            <a:schemeClr val="tx1"/>
          </a:fontRef>
        </p:style>
      </p:cxnSp>
      <p:sp>
        <p:nvSpPr>
          <p:cNvPr id="57" name="Curved Up Arrow 56"/>
          <p:cNvSpPr/>
          <p:nvPr/>
        </p:nvSpPr>
        <p:spPr>
          <a:xfrm>
            <a:off x="2344443" y="4710589"/>
            <a:ext cx="3483228" cy="86044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Times New Roman" panose="02020603050405020304" pitchFamily="18" charset="0"/>
              <a:cs typeface="Times New Roman" panose="02020603050405020304" pitchFamily="18" charset="0"/>
            </a:endParaRPr>
          </a:p>
        </p:txBody>
      </p:sp>
      <p:sp>
        <p:nvSpPr>
          <p:cNvPr id="58" name="Curved Up Arrow 57"/>
          <p:cNvSpPr/>
          <p:nvPr/>
        </p:nvSpPr>
        <p:spPr>
          <a:xfrm>
            <a:off x="723900" y="4694341"/>
            <a:ext cx="6057900" cy="1967014"/>
          </a:xfrm>
          <a:prstGeom prst="curved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solidFill>
                <a:schemeClr val="tx1"/>
              </a:solidFill>
              <a:latin typeface="Times New Roman" panose="02020603050405020304" pitchFamily="18" charset="0"/>
              <a:cs typeface="Times New Roman" panose="02020603050405020304" pitchFamily="18" charset="0"/>
            </a:endParaRPr>
          </a:p>
        </p:txBody>
      </p:sp>
      <p:sp>
        <p:nvSpPr>
          <p:cNvPr id="59" name="Flowchart: Process 58"/>
          <p:cNvSpPr/>
          <p:nvPr/>
        </p:nvSpPr>
        <p:spPr>
          <a:xfrm>
            <a:off x="3139326" y="4965835"/>
            <a:ext cx="1893462" cy="472522"/>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Times New Roman" panose="02020603050405020304" pitchFamily="18" charset="0"/>
                <a:cs typeface="Times New Roman" panose="02020603050405020304" pitchFamily="18" charset="0"/>
              </a:rPr>
              <a:t>Spillovers &amp; site </a:t>
            </a:r>
            <a:r>
              <a:rPr lang="en-US" dirty="0">
                <a:solidFill>
                  <a:schemeClr val="tx1"/>
                </a:solidFill>
                <a:latin typeface="Times New Roman" panose="02020603050405020304" pitchFamily="18" charset="0"/>
                <a:cs typeface="Times New Roman" panose="02020603050405020304" pitchFamily="18" charset="0"/>
              </a:rPr>
              <a:t>t</a:t>
            </a:r>
            <a:r>
              <a:rPr lang="en-US" dirty="0" smtClean="0">
                <a:solidFill>
                  <a:schemeClr val="tx1"/>
                </a:solidFill>
                <a:latin typeface="Times New Roman" panose="02020603050405020304" pitchFamily="18" charset="0"/>
                <a:cs typeface="Times New Roman" panose="02020603050405020304" pitchFamily="18" charset="0"/>
              </a:rPr>
              <a:t>argeting </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62" name="Flowchart: Process 61"/>
          <p:cNvSpPr/>
          <p:nvPr/>
        </p:nvSpPr>
        <p:spPr>
          <a:xfrm>
            <a:off x="2709846" y="5848947"/>
            <a:ext cx="2072468" cy="569055"/>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Times New Roman" panose="02020603050405020304" pitchFamily="18" charset="0"/>
                <a:cs typeface="Times New Roman" panose="02020603050405020304" pitchFamily="18" charset="0"/>
              </a:rPr>
              <a:t>Impact and site &amp; household </a:t>
            </a:r>
            <a:r>
              <a:rPr lang="en-US" dirty="0">
                <a:solidFill>
                  <a:schemeClr val="tx1"/>
                </a:solidFill>
                <a:latin typeface="Times New Roman" panose="02020603050405020304" pitchFamily="18" charset="0"/>
                <a:cs typeface="Times New Roman" panose="02020603050405020304" pitchFamily="18" charset="0"/>
              </a:rPr>
              <a:t>t</a:t>
            </a:r>
            <a:r>
              <a:rPr lang="en-US" dirty="0" smtClean="0">
                <a:solidFill>
                  <a:schemeClr val="tx1"/>
                </a:solidFill>
                <a:latin typeface="Times New Roman" panose="02020603050405020304" pitchFamily="18" charset="0"/>
                <a:cs typeface="Times New Roman" panose="02020603050405020304" pitchFamily="18" charset="0"/>
              </a:rPr>
              <a:t>argeting</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25" name="Text Placeholder 2"/>
          <p:cNvSpPr>
            <a:spLocks noGrp="1"/>
          </p:cNvSpPr>
          <p:nvPr>
            <p:ph type="body" sz="quarter" idx="11"/>
          </p:nvPr>
        </p:nvSpPr>
        <p:spPr>
          <a:xfrm>
            <a:off x="1780090" y="893563"/>
            <a:ext cx="4800600" cy="519835"/>
          </a:xfrm>
        </p:spPr>
        <p:txBody>
          <a:bodyPr/>
          <a:lstStyle/>
          <a:p>
            <a:pPr algn="ctr"/>
            <a:r>
              <a:rPr lang="en-US" sz="3200" dirty="0" smtClean="0">
                <a:solidFill>
                  <a:srgbClr val="292929"/>
                </a:solidFill>
              </a:rPr>
              <a:t>Evaluation Design   </a:t>
            </a:r>
            <a:endParaRPr lang="en-US" sz="3200" dirty="0">
              <a:solidFill>
                <a:srgbClr val="292929"/>
              </a:solidFill>
            </a:endParaRPr>
          </a:p>
        </p:txBody>
      </p:sp>
      <p:sp>
        <p:nvSpPr>
          <p:cNvPr id="4" name="TextBox 3"/>
          <p:cNvSpPr txBox="1"/>
          <p:nvPr/>
        </p:nvSpPr>
        <p:spPr>
          <a:xfrm>
            <a:off x="6705600" y="5029200"/>
            <a:ext cx="2438400"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Malawi, Tanzania, Ghana :   </a:t>
            </a:r>
            <a:r>
              <a:rPr lang="en-US" dirty="0" smtClean="0">
                <a:latin typeface="Times New Roman" panose="02020603050405020304" pitchFamily="18" charset="0"/>
                <a:cs typeface="Times New Roman" panose="02020603050405020304" pitchFamily="18" charset="0"/>
              </a:rPr>
              <a:t>B+NB+C</a:t>
            </a:r>
          </a:p>
          <a:p>
            <a:pPr marL="285750" indent="-285750">
              <a:buFont typeface="Arial" panose="020B0604020202020204" pitchFamily="34" charset="0"/>
              <a:buChar char="•"/>
            </a:pPr>
            <a:r>
              <a:rPr lang="en-US" dirty="0" err="1" smtClean="0"/>
              <a:t>Mali</a:t>
            </a:r>
            <a:r>
              <a:rPr lang="en-US" dirty="0" smtClean="0"/>
              <a:t>:        </a:t>
            </a:r>
            <a:r>
              <a:rPr lang="en-US" dirty="0" smtClean="0">
                <a:latin typeface="Times New Roman" panose="02020603050405020304" pitchFamily="18" charset="0"/>
                <a:cs typeface="Times New Roman" panose="02020603050405020304" pitchFamily="18" charset="0"/>
              </a:rPr>
              <a:t>B+C</a:t>
            </a: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t>Ethiopia</a:t>
            </a:r>
            <a:r>
              <a:rPr lang="en-US" dirty="0" smtClean="0">
                <a:latin typeface="Times New Roman" panose="02020603050405020304" pitchFamily="18" charset="0"/>
                <a:cs typeface="Times New Roman" panose="02020603050405020304" pitchFamily="18" charset="0"/>
              </a:rPr>
              <a:t>: B+NB</a:t>
            </a:r>
          </a:p>
          <a:p>
            <a:endParaRPr lang="en-US" b="1" dirty="0"/>
          </a:p>
        </p:txBody>
      </p:sp>
    </p:spTree>
    <p:extLst>
      <p:ext uri="{BB962C8B-B14F-4D97-AF65-F5344CB8AC3E}">
        <p14:creationId xmlns:p14="http://schemas.microsoft.com/office/powerpoint/2010/main" val="37337658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57200" y="1295400"/>
            <a:ext cx="8077200" cy="838200"/>
          </a:xfrm>
        </p:spPr>
        <p:txBody>
          <a:bodyPr/>
          <a:lstStyle/>
          <a:p>
            <a:r>
              <a:rPr lang="en-US" sz="3200" dirty="0" smtClean="0"/>
              <a:t>AR action and control sites</a:t>
            </a:r>
            <a:endParaRPr lang="en-US" sz="3200" dirty="0"/>
          </a:p>
        </p:txBody>
      </p:sp>
      <p:sp>
        <p:nvSpPr>
          <p:cNvPr id="5" name="Slide Number Placeholder 4"/>
          <p:cNvSpPr>
            <a:spLocks noGrp="1"/>
          </p:cNvSpPr>
          <p:nvPr>
            <p:ph type="sldNum" sz="quarter" idx="10"/>
          </p:nvPr>
        </p:nvSpPr>
        <p:spPr/>
        <p:txBody>
          <a:bodyPr/>
          <a:lstStyle/>
          <a:p>
            <a:fld id="{47C198E2-3EBB-4273-84A1-D23D84FB3518}" type="slidenum">
              <a:rPr lang="en-US" smtClean="0"/>
              <a:pPr/>
              <a:t>4</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038951524"/>
              </p:ext>
            </p:extLst>
          </p:nvPr>
        </p:nvGraphicFramePr>
        <p:xfrm>
          <a:off x="152400" y="1805064"/>
          <a:ext cx="8839200" cy="4328265"/>
        </p:xfrm>
        <a:graphic>
          <a:graphicData uri="http://schemas.openxmlformats.org/drawingml/2006/table">
            <a:tbl>
              <a:tblPr firstRow="1" bandRow="1">
                <a:tableStyleId>{5C22544A-7EE6-4342-B048-85BDC9FD1C3A}</a:tableStyleId>
              </a:tblPr>
              <a:tblGrid>
                <a:gridCol w="1163053"/>
                <a:gridCol w="4807284"/>
                <a:gridCol w="2868863"/>
              </a:tblGrid>
              <a:tr h="425555">
                <a:tc>
                  <a:txBody>
                    <a:bodyPr/>
                    <a:lstStyle/>
                    <a:p>
                      <a:r>
                        <a:rPr lang="en-US" sz="2000" dirty="0" smtClean="0">
                          <a:solidFill>
                            <a:schemeClr val="tx1"/>
                          </a:solidFill>
                        </a:rPr>
                        <a:t>Country</a:t>
                      </a:r>
                      <a:r>
                        <a:rPr lang="en-US" sz="2000" baseline="0" dirty="0" smtClean="0">
                          <a:solidFill>
                            <a:schemeClr val="tx1"/>
                          </a:solidFill>
                        </a:rPr>
                        <a:t> </a:t>
                      </a:r>
                      <a:endParaRPr lang="en-US" sz="2000" dirty="0">
                        <a:solidFill>
                          <a:schemeClr val="tx1"/>
                        </a:solidFill>
                      </a:endParaRPr>
                    </a:p>
                  </a:txBody>
                  <a:tcPr/>
                </a:tc>
                <a:tc>
                  <a:txBody>
                    <a:bodyPr/>
                    <a:lstStyle/>
                    <a:p>
                      <a:r>
                        <a:rPr lang="en-US" sz="2000" dirty="0" smtClean="0">
                          <a:solidFill>
                            <a:schemeClr val="tx1"/>
                          </a:solidFill>
                        </a:rPr>
                        <a:t>Region [District]</a:t>
                      </a:r>
                      <a:r>
                        <a:rPr lang="en-US" sz="2000" baseline="0" dirty="0" smtClean="0">
                          <a:solidFill>
                            <a:schemeClr val="tx1"/>
                          </a:solidFill>
                        </a:rPr>
                        <a:t> </a:t>
                      </a:r>
                      <a:endParaRPr lang="en-US" sz="2000" dirty="0">
                        <a:solidFill>
                          <a:schemeClr val="tx1"/>
                        </a:solidFill>
                      </a:endParaRPr>
                    </a:p>
                  </a:txBody>
                  <a:tcPr/>
                </a:tc>
                <a:tc>
                  <a:txBody>
                    <a:bodyPr/>
                    <a:lstStyle/>
                    <a:p>
                      <a:r>
                        <a:rPr lang="en-US" sz="2000" baseline="0" dirty="0" smtClean="0">
                          <a:solidFill>
                            <a:schemeClr val="tx1"/>
                          </a:solidFill>
                        </a:rPr>
                        <a:t>Number of sites</a:t>
                      </a:r>
                      <a:endParaRPr lang="en-US" sz="2000" dirty="0">
                        <a:solidFill>
                          <a:schemeClr val="tx1"/>
                        </a:solidFill>
                      </a:endParaRPr>
                    </a:p>
                  </a:txBody>
                  <a:tcPr/>
                </a:tc>
              </a:tr>
              <a:tr h="408056">
                <a:tc>
                  <a:txBody>
                    <a:bodyPr/>
                    <a:lstStyle/>
                    <a:p>
                      <a:r>
                        <a:rPr lang="en-US" sz="2000" dirty="0" smtClean="0"/>
                        <a:t>Ethiopia</a:t>
                      </a:r>
                      <a:r>
                        <a:rPr lang="en-US" sz="2000" baseline="0" dirty="0" smtClean="0"/>
                        <a:t> </a:t>
                      </a:r>
                      <a:endParaRPr lang="en-US" sz="2000" dirty="0"/>
                    </a:p>
                  </a:txBody>
                  <a:tcPr/>
                </a:tc>
                <a:tc>
                  <a:txBody>
                    <a:bodyPr/>
                    <a:lstStyle/>
                    <a:p>
                      <a:r>
                        <a:rPr lang="en-US" sz="2000" dirty="0" smtClean="0"/>
                        <a:t>Amhara,</a:t>
                      </a:r>
                      <a:r>
                        <a:rPr lang="en-US" sz="2000" baseline="0" dirty="0" smtClean="0"/>
                        <a:t> Oromia, Tigray, SNNP</a:t>
                      </a:r>
                      <a:endParaRPr lang="en-US" sz="2000" dirty="0"/>
                    </a:p>
                  </a:txBody>
                  <a:tcPr/>
                </a:tc>
                <a:tc>
                  <a:txBody>
                    <a:bodyPr/>
                    <a:lstStyle/>
                    <a:p>
                      <a:r>
                        <a:rPr lang="en-US" sz="2000" dirty="0" smtClean="0"/>
                        <a:t>8 </a:t>
                      </a:r>
                      <a:r>
                        <a:rPr lang="en-US" sz="2000" baseline="0" dirty="0" smtClean="0"/>
                        <a:t>a</a:t>
                      </a:r>
                      <a:r>
                        <a:rPr lang="en-US" sz="2000" dirty="0" smtClean="0"/>
                        <a:t>ction</a:t>
                      </a:r>
                      <a:r>
                        <a:rPr lang="en-US" sz="2000" baseline="0" dirty="0" smtClean="0"/>
                        <a:t> </a:t>
                      </a:r>
                      <a:endParaRPr lang="en-US" sz="2000" dirty="0"/>
                    </a:p>
                  </a:txBody>
                  <a:tcPr/>
                </a:tc>
              </a:tr>
              <a:tr h="1977502">
                <a:tc>
                  <a:txBody>
                    <a:bodyPr/>
                    <a:lstStyle/>
                    <a:p>
                      <a:r>
                        <a:rPr lang="en-US" sz="2000" dirty="0" smtClean="0"/>
                        <a:t>Ghana</a:t>
                      </a:r>
                      <a:endParaRPr lang="en-US" sz="2000" dirty="0"/>
                    </a:p>
                  </a:txBody>
                  <a:tcPr/>
                </a:tc>
                <a:tc>
                  <a:txBody>
                    <a:bodyPr/>
                    <a:lstStyle/>
                    <a:p>
                      <a:r>
                        <a:rPr lang="en-US" sz="2000" b="1" dirty="0" smtClean="0"/>
                        <a:t>Upper West </a:t>
                      </a:r>
                      <a:r>
                        <a:rPr lang="en-US" sz="2000" dirty="0" smtClean="0"/>
                        <a:t>[</a:t>
                      </a:r>
                      <a:r>
                        <a:rPr lang="en-US" sz="2000" kern="1200" dirty="0" err="1" smtClean="0">
                          <a:solidFill>
                            <a:schemeClr val="dk1"/>
                          </a:solidFill>
                          <a:effectLst/>
                          <a:latin typeface="+mn-lt"/>
                          <a:ea typeface="+mn-ea"/>
                          <a:cs typeface="+mn-cs"/>
                        </a:rPr>
                        <a:t>Wa</a:t>
                      </a:r>
                      <a:r>
                        <a:rPr lang="en-US" sz="2000" kern="1200" dirty="0" smtClean="0">
                          <a:solidFill>
                            <a:schemeClr val="dk1"/>
                          </a:solidFill>
                          <a:effectLst/>
                          <a:latin typeface="+mn-lt"/>
                          <a:ea typeface="+mn-ea"/>
                          <a:cs typeface="+mn-cs"/>
                        </a:rPr>
                        <a:t> Municipal, </a:t>
                      </a:r>
                      <a:r>
                        <a:rPr lang="en-US" sz="2000" kern="1200" dirty="0" err="1" smtClean="0">
                          <a:solidFill>
                            <a:schemeClr val="dk1"/>
                          </a:solidFill>
                          <a:effectLst/>
                          <a:latin typeface="+mn-lt"/>
                          <a:ea typeface="+mn-ea"/>
                          <a:cs typeface="+mn-cs"/>
                        </a:rPr>
                        <a:t>Wa</a:t>
                      </a:r>
                      <a:r>
                        <a:rPr lang="en-US" sz="2000" kern="1200" dirty="0" smtClean="0">
                          <a:solidFill>
                            <a:schemeClr val="dk1"/>
                          </a:solidFill>
                          <a:effectLst/>
                          <a:latin typeface="+mn-lt"/>
                          <a:ea typeface="+mn-ea"/>
                          <a:cs typeface="+mn-cs"/>
                        </a:rPr>
                        <a:t> West**, </a:t>
                      </a:r>
                      <a:r>
                        <a:rPr lang="en-US" sz="2000" kern="1200" dirty="0" err="1" smtClean="0">
                          <a:solidFill>
                            <a:schemeClr val="dk1"/>
                          </a:solidFill>
                          <a:effectLst/>
                          <a:latin typeface="+mn-lt"/>
                          <a:ea typeface="+mn-ea"/>
                          <a:cs typeface="+mn-cs"/>
                        </a:rPr>
                        <a:t>Nadowli</a:t>
                      </a:r>
                      <a:r>
                        <a:rPr lang="en-US" sz="2000" kern="1200" dirty="0" smtClean="0">
                          <a:solidFill>
                            <a:schemeClr val="dk1"/>
                          </a:solidFill>
                          <a:effectLst/>
                          <a:latin typeface="+mn-lt"/>
                          <a:ea typeface="+mn-ea"/>
                          <a:cs typeface="+mn-cs"/>
                        </a:rPr>
                        <a:t>**, </a:t>
                      </a:r>
                      <a:r>
                        <a:rPr lang="en-US" sz="2000" kern="1200" dirty="0" err="1" smtClean="0">
                          <a:solidFill>
                            <a:schemeClr val="dk1"/>
                          </a:solidFill>
                          <a:effectLst/>
                          <a:latin typeface="+mn-lt"/>
                          <a:ea typeface="+mn-ea"/>
                          <a:cs typeface="+mn-cs"/>
                        </a:rPr>
                        <a:t>Wa</a:t>
                      </a:r>
                      <a:r>
                        <a:rPr lang="en-US" sz="2000" kern="1200" dirty="0" smtClean="0">
                          <a:solidFill>
                            <a:schemeClr val="dk1"/>
                          </a:solidFill>
                          <a:effectLst/>
                          <a:latin typeface="+mn-lt"/>
                          <a:ea typeface="+mn-ea"/>
                          <a:cs typeface="+mn-cs"/>
                        </a:rPr>
                        <a:t> East*</a:t>
                      </a:r>
                      <a:r>
                        <a:rPr lang="en-US" sz="2000" dirty="0" smtClean="0"/>
                        <a:t>]</a:t>
                      </a:r>
                    </a:p>
                    <a:p>
                      <a:r>
                        <a:rPr lang="en-US" sz="2000" b="1" baseline="0" dirty="0" smtClean="0"/>
                        <a:t>Upper East </a:t>
                      </a:r>
                      <a:r>
                        <a:rPr lang="en-US" sz="2000" baseline="0" dirty="0" smtClean="0"/>
                        <a:t>[</a:t>
                      </a:r>
                      <a:r>
                        <a:rPr lang="en-US" sz="2000" kern="1200" dirty="0" err="1" smtClean="0">
                          <a:solidFill>
                            <a:schemeClr val="dk1"/>
                          </a:solidFill>
                          <a:effectLst/>
                          <a:latin typeface="+mn-lt"/>
                          <a:ea typeface="+mn-ea"/>
                          <a:cs typeface="+mn-cs"/>
                        </a:rPr>
                        <a:t>Kassena-Nankana</a:t>
                      </a:r>
                      <a:r>
                        <a:rPr lang="en-US" sz="2000" kern="1200" dirty="0" smtClean="0">
                          <a:solidFill>
                            <a:schemeClr val="dk1"/>
                          </a:solidFill>
                          <a:effectLst/>
                          <a:latin typeface="+mn-lt"/>
                          <a:ea typeface="+mn-ea"/>
                          <a:cs typeface="+mn-cs"/>
                        </a:rPr>
                        <a:t>, Bongo, </a:t>
                      </a:r>
                      <a:r>
                        <a:rPr lang="en-US" sz="2000" kern="1200" dirty="0" err="1" smtClean="0">
                          <a:solidFill>
                            <a:schemeClr val="dk1"/>
                          </a:solidFill>
                          <a:effectLst/>
                          <a:latin typeface="+mn-lt"/>
                          <a:ea typeface="+mn-ea"/>
                          <a:cs typeface="+mn-cs"/>
                        </a:rPr>
                        <a:t>Bawku</a:t>
                      </a:r>
                      <a:r>
                        <a:rPr lang="en-US" sz="2000" kern="1200" dirty="0" smtClean="0">
                          <a:solidFill>
                            <a:schemeClr val="dk1"/>
                          </a:solidFill>
                          <a:effectLst/>
                          <a:latin typeface="+mn-lt"/>
                          <a:ea typeface="+mn-ea"/>
                          <a:cs typeface="+mn-cs"/>
                        </a:rPr>
                        <a:t>, </a:t>
                      </a:r>
                      <a:r>
                        <a:rPr lang="it-IT" sz="2000" kern="1200" dirty="0" smtClean="0">
                          <a:solidFill>
                            <a:schemeClr val="dk1"/>
                          </a:solidFill>
                          <a:effectLst/>
                          <a:latin typeface="+mn-lt"/>
                          <a:ea typeface="+mn-ea"/>
                          <a:cs typeface="+mn-cs"/>
                        </a:rPr>
                        <a:t>Talensi-Nabdam*</a:t>
                      </a:r>
                      <a:r>
                        <a:rPr lang="en-US" sz="2000" kern="1200" dirty="0" smtClean="0">
                          <a:solidFill>
                            <a:schemeClr val="dk1"/>
                          </a:solidFill>
                          <a:effectLst/>
                          <a:latin typeface="+mn-lt"/>
                          <a:ea typeface="+mn-ea"/>
                          <a:cs typeface="+mn-cs"/>
                        </a:rPr>
                        <a:t>]</a:t>
                      </a:r>
                    </a:p>
                    <a:p>
                      <a:r>
                        <a:rPr lang="en-US" sz="2000" b="1" baseline="0" dirty="0" smtClean="0"/>
                        <a:t>Northern</a:t>
                      </a:r>
                      <a:r>
                        <a:rPr lang="en-US" sz="2000" baseline="0" dirty="0" smtClean="0"/>
                        <a:t> [</a:t>
                      </a:r>
                      <a:r>
                        <a:rPr lang="en-US" sz="2000" kern="1200" dirty="0" err="1" smtClean="0">
                          <a:solidFill>
                            <a:schemeClr val="dk1"/>
                          </a:solidFill>
                          <a:effectLst/>
                          <a:latin typeface="+mn-lt"/>
                          <a:ea typeface="+mn-ea"/>
                          <a:cs typeface="+mn-cs"/>
                        </a:rPr>
                        <a:t>Savelugu</a:t>
                      </a:r>
                      <a:r>
                        <a:rPr lang="en-US" sz="2000" kern="1200" dirty="0" smtClean="0">
                          <a:solidFill>
                            <a:schemeClr val="dk1"/>
                          </a:solidFill>
                          <a:effectLst/>
                          <a:latin typeface="+mn-lt"/>
                          <a:ea typeface="+mn-ea"/>
                          <a:cs typeface="+mn-cs"/>
                        </a:rPr>
                        <a:t>**, </a:t>
                      </a:r>
                      <a:r>
                        <a:rPr lang="en-US" sz="2000" kern="1200" dirty="0" err="1" smtClean="0">
                          <a:solidFill>
                            <a:schemeClr val="dk1"/>
                          </a:solidFill>
                          <a:effectLst/>
                          <a:latin typeface="+mn-lt"/>
                          <a:ea typeface="+mn-ea"/>
                          <a:cs typeface="+mn-cs"/>
                        </a:rPr>
                        <a:t>Tolon</a:t>
                      </a:r>
                      <a:r>
                        <a:rPr lang="en-US" sz="2000" kern="1200" dirty="0" smtClean="0">
                          <a:solidFill>
                            <a:schemeClr val="dk1"/>
                          </a:solidFill>
                          <a:effectLst/>
                          <a:latin typeface="+mn-lt"/>
                          <a:ea typeface="+mn-ea"/>
                          <a:cs typeface="+mn-cs"/>
                        </a:rPr>
                        <a:t>, </a:t>
                      </a:r>
                      <a:r>
                        <a:rPr lang="en-US" sz="2000" kern="1200" dirty="0" err="1" smtClean="0">
                          <a:solidFill>
                            <a:schemeClr val="dk1"/>
                          </a:solidFill>
                          <a:effectLst/>
                          <a:latin typeface="+mn-lt"/>
                          <a:ea typeface="+mn-ea"/>
                          <a:cs typeface="+mn-cs"/>
                        </a:rPr>
                        <a:t>Mion</a:t>
                      </a:r>
                      <a:r>
                        <a:rPr lang="en-US" sz="2000" kern="1200" dirty="0" smtClean="0">
                          <a:solidFill>
                            <a:schemeClr val="dk1"/>
                          </a:solidFill>
                          <a:effectLst/>
                          <a:latin typeface="+mn-lt"/>
                          <a:ea typeface="+mn-ea"/>
                          <a:cs typeface="+mn-cs"/>
                        </a:rPr>
                        <a:t>, </a:t>
                      </a:r>
                      <a:r>
                        <a:rPr lang="it-IT" sz="2000" i="0" kern="1200" dirty="0" smtClean="0">
                          <a:solidFill>
                            <a:schemeClr val="dk1"/>
                          </a:solidFill>
                          <a:effectLst/>
                          <a:latin typeface="+mn-lt"/>
                          <a:ea typeface="+mn-ea"/>
                          <a:cs typeface="+mn-cs"/>
                        </a:rPr>
                        <a:t>West Mamprus*</a:t>
                      </a:r>
                      <a:r>
                        <a:rPr lang="en-US" sz="2000" kern="1200" dirty="0" smtClean="0">
                          <a:solidFill>
                            <a:schemeClr val="dk1"/>
                          </a:solidFill>
                          <a:effectLst/>
                          <a:latin typeface="+mn-lt"/>
                          <a:ea typeface="+mn-ea"/>
                          <a:cs typeface="+mn-cs"/>
                        </a:rPr>
                        <a:t>]</a:t>
                      </a:r>
                      <a:endParaRPr lang="en-US" sz="2000" dirty="0"/>
                    </a:p>
                  </a:txBody>
                  <a:tcPr/>
                </a:tc>
                <a:tc>
                  <a:txBody>
                    <a:bodyPr/>
                    <a:lstStyle/>
                    <a:p>
                      <a:r>
                        <a:rPr lang="en-US" sz="2000" dirty="0" smtClean="0"/>
                        <a:t>25 action</a:t>
                      </a:r>
                      <a:r>
                        <a:rPr lang="en-US" sz="2000" baseline="0" dirty="0" smtClean="0"/>
                        <a:t>/25 control </a:t>
                      </a:r>
                      <a:endParaRPr lang="en-US" sz="2000" dirty="0"/>
                    </a:p>
                  </a:txBody>
                  <a:tcPr/>
                </a:tc>
              </a:tr>
              <a:tr h="408056">
                <a:tc>
                  <a:txBody>
                    <a:bodyPr/>
                    <a:lstStyle/>
                    <a:p>
                      <a:r>
                        <a:rPr lang="en-US" sz="2000" dirty="0" err="1" smtClean="0"/>
                        <a:t>Mali</a:t>
                      </a:r>
                      <a:endParaRPr lang="en-US" sz="2000" dirty="0"/>
                    </a:p>
                  </a:txBody>
                  <a:tcPr/>
                </a:tc>
                <a:tc>
                  <a:txBody>
                    <a:bodyPr/>
                    <a:lstStyle/>
                    <a:p>
                      <a:r>
                        <a:rPr lang="en-US" sz="2000" kern="1200" dirty="0" err="1" smtClean="0">
                          <a:solidFill>
                            <a:schemeClr val="dk1"/>
                          </a:solidFill>
                          <a:latin typeface="+mn-lt"/>
                          <a:ea typeface="+mn-ea"/>
                          <a:cs typeface="+mn-cs"/>
                        </a:rPr>
                        <a:t>Bougouni</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Yanfolila</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Koutiala</a:t>
                      </a:r>
                      <a:endParaRPr lang="en-US" sz="2000" kern="1200" dirty="0">
                        <a:solidFill>
                          <a:schemeClr val="dk1"/>
                        </a:solidFill>
                        <a:latin typeface="+mn-lt"/>
                        <a:ea typeface="+mn-ea"/>
                        <a:cs typeface="+mn-cs"/>
                      </a:endParaRPr>
                    </a:p>
                  </a:txBody>
                  <a:tcPr/>
                </a:tc>
                <a:tc>
                  <a:txBody>
                    <a:bodyPr/>
                    <a:lstStyle/>
                    <a:p>
                      <a:r>
                        <a:rPr lang="en-US" sz="2000" dirty="0" smtClean="0"/>
                        <a:t>10 action/10 control</a:t>
                      </a:r>
                      <a:r>
                        <a:rPr lang="en-US" sz="2000" baseline="0" dirty="0" smtClean="0"/>
                        <a:t> </a:t>
                      </a:r>
                      <a:endParaRPr lang="en-US" sz="2000" dirty="0"/>
                    </a:p>
                  </a:txBody>
                  <a:tcPr/>
                </a:tc>
              </a:tr>
              <a:tr h="408056">
                <a:tc>
                  <a:txBody>
                    <a:bodyPr/>
                    <a:lstStyle/>
                    <a:p>
                      <a:r>
                        <a:rPr lang="en-US" sz="2000" dirty="0" smtClean="0"/>
                        <a:t>Malawi </a:t>
                      </a:r>
                      <a:endParaRPr lang="en-US" sz="2000" dirty="0"/>
                    </a:p>
                  </a:txBody>
                  <a:tcPr/>
                </a:tc>
                <a:tc>
                  <a:txBody>
                    <a:bodyPr/>
                    <a:lstStyle/>
                    <a:p>
                      <a:r>
                        <a:rPr lang="en-US" sz="2000" dirty="0" smtClean="0"/>
                        <a:t>[</a:t>
                      </a:r>
                      <a:r>
                        <a:rPr lang="en-US" sz="2000" dirty="0" err="1" smtClean="0"/>
                        <a:t>Dedza</a:t>
                      </a:r>
                      <a:r>
                        <a:rPr lang="en-US" sz="2000" baseline="0" dirty="0" smtClean="0"/>
                        <a:t> and </a:t>
                      </a:r>
                      <a:r>
                        <a:rPr lang="en-US" sz="2000" baseline="0" dirty="0" err="1" smtClean="0"/>
                        <a:t>Ntcheu</a:t>
                      </a:r>
                      <a:r>
                        <a:rPr lang="en-US" sz="2000" baseline="0" dirty="0" smtClean="0"/>
                        <a:t>]</a:t>
                      </a:r>
                      <a:endParaRPr lang="en-US" sz="2000" dirty="0"/>
                    </a:p>
                  </a:txBody>
                  <a:tcPr/>
                </a:tc>
                <a:tc>
                  <a:txBody>
                    <a:bodyPr/>
                    <a:lstStyle/>
                    <a:p>
                      <a:r>
                        <a:rPr lang="en-US" sz="2000" dirty="0" smtClean="0"/>
                        <a:t>26</a:t>
                      </a:r>
                      <a:r>
                        <a:rPr lang="en-US" sz="2000" baseline="0" dirty="0" smtClean="0"/>
                        <a:t> action/28 control</a:t>
                      </a:r>
                      <a:r>
                        <a:rPr lang="en-US" sz="2000" baseline="30000" dirty="0" smtClean="0"/>
                        <a:t>†</a:t>
                      </a:r>
                      <a:endParaRPr lang="en-US" sz="2000" baseline="30000" dirty="0"/>
                    </a:p>
                  </a:txBody>
                  <a:tcPr/>
                </a:tc>
              </a:tr>
              <a:tr h="408056">
                <a:tc>
                  <a:txBody>
                    <a:bodyPr/>
                    <a:lstStyle/>
                    <a:p>
                      <a:r>
                        <a:rPr lang="en-US" sz="2000" dirty="0" smtClean="0"/>
                        <a:t>Tanzania </a:t>
                      </a:r>
                      <a:endParaRPr lang="en-US" sz="2000" dirty="0"/>
                    </a:p>
                  </a:txBody>
                  <a:tcPr/>
                </a:tc>
                <a:tc>
                  <a:txBody>
                    <a:bodyPr/>
                    <a:lstStyle/>
                    <a:p>
                      <a:r>
                        <a:rPr lang="en-GB" sz="2000" kern="1200" dirty="0" smtClean="0">
                          <a:solidFill>
                            <a:schemeClr val="dk1"/>
                          </a:solidFill>
                          <a:latin typeface="+mn-lt"/>
                          <a:ea typeface="+mn-ea"/>
                          <a:cs typeface="+mn-cs"/>
                        </a:rPr>
                        <a:t>Dodoma and </a:t>
                      </a:r>
                      <a:r>
                        <a:rPr lang="en-GB" sz="2000" kern="1200" dirty="0" err="1" smtClean="0">
                          <a:solidFill>
                            <a:schemeClr val="dk1"/>
                          </a:solidFill>
                          <a:latin typeface="+mn-lt"/>
                          <a:ea typeface="+mn-ea"/>
                          <a:cs typeface="+mn-cs"/>
                        </a:rPr>
                        <a:t>Manyara</a:t>
                      </a:r>
                      <a:r>
                        <a:rPr lang="en-GB" sz="2000" kern="1200" smtClean="0">
                          <a:solidFill>
                            <a:schemeClr val="dk1"/>
                          </a:solidFill>
                          <a:latin typeface="+mn-lt"/>
                          <a:ea typeface="+mn-ea"/>
                          <a:cs typeface="+mn-cs"/>
                        </a:rPr>
                        <a:t> [</a:t>
                      </a:r>
                      <a:r>
                        <a:rPr lang="en-US" sz="2000" kern="1200" smtClean="0">
                          <a:solidFill>
                            <a:schemeClr val="dk1"/>
                          </a:solidFill>
                          <a:latin typeface="+mn-lt"/>
                          <a:ea typeface="+mn-ea"/>
                          <a:cs typeface="+mn-cs"/>
                        </a:rPr>
                        <a:t>Babati</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Kongwa</a:t>
                      </a:r>
                      <a:r>
                        <a:rPr lang="en-US" sz="2000" kern="1200" dirty="0" smtClean="0">
                          <a:solidFill>
                            <a:schemeClr val="dk1"/>
                          </a:solidFill>
                          <a:latin typeface="+mn-lt"/>
                          <a:ea typeface="+mn-ea"/>
                          <a:cs typeface="+mn-cs"/>
                        </a:rPr>
                        <a:t>, </a:t>
                      </a:r>
                      <a:r>
                        <a:rPr lang="en-US" sz="2000" kern="1200" smtClean="0">
                          <a:solidFill>
                            <a:schemeClr val="dk1"/>
                          </a:solidFill>
                          <a:latin typeface="+mn-lt"/>
                          <a:ea typeface="+mn-ea"/>
                          <a:cs typeface="+mn-cs"/>
                        </a:rPr>
                        <a:t>and Kiteto</a:t>
                      </a:r>
                      <a:r>
                        <a:rPr lang="en-US" sz="2000" kern="1200" dirty="0" smtClean="0">
                          <a:solidFill>
                            <a:schemeClr val="dk1"/>
                          </a:solidFill>
                          <a:latin typeface="+mn-lt"/>
                          <a:ea typeface="+mn-ea"/>
                          <a:cs typeface="+mn-cs"/>
                        </a:rPr>
                        <a:t>]</a:t>
                      </a:r>
                      <a:endParaRPr lang="en-US" sz="2000" kern="1200" dirty="0">
                        <a:solidFill>
                          <a:schemeClr val="dk1"/>
                        </a:solidFill>
                        <a:latin typeface="+mn-lt"/>
                        <a:ea typeface="+mn-ea"/>
                        <a:cs typeface="+mn-cs"/>
                      </a:endParaRPr>
                    </a:p>
                  </a:txBody>
                  <a:tcPr/>
                </a:tc>
                <a:tc>
                  <a:txBody>
                    <a:bodyPr/>
                    <a:lstStyle/>
                    <a:p>
                      <a:r>
                        <a:rPr lang="en-US" sz="2000" dirty="0" smtClean="0"/>
                        <a:t>7 + </a:t>
                      </a:r>
                      <a:r>
                        <a:rPr lang="en-US" sz="2000" baseline="0" dirty="0" smtClean="0"/>
                        <a:t>4 action/14 control </a:t>
                      </a:r>
                      <a:endParaRPr lang="en-US" sz="2000" dirty="0"/>
                    </a:p>
                  </a:txBody>
                  <a:tcPr/>
                </a:tc>
              </a:tr>
            </a:tbl>
          </a:graphicData>
        </a:graphic>
      </p:graphicFrame>
    </p:spTree>
    <p:extLst>
      <p:ext uri="{BB962C8B-B14F-4D97-AF65-F5344CB8AC3E}">
        <p14:creationId xmlns:p14="http://schemas.microsoft.com/office/powerpoint/2010/main" val="8592592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57200" y="1295400"/>
            <a:ext cx="8077200" cy="838200"/>
          </a:xfrm>
        </p:spPr>
        <p:txBody>
          <a:bodyPr/>
          <a:lstStyle/>
          <a:p>
            <a:r>
              <a:rPr lang="en-US" sz="3200" dirty="0" smtClean="0"/>
              <a:t>Household sample size for ARBES</a:t>
            </a:r>
            <a:endParaRPr lang="en-US" sz="3200" b="1" dirty="0"/>
          </a:p>
        </p:txBody>
      </p:sp>
      <p:sp>
        <p:nvSpPr>
          <p:cNvPr id="5" name="Slide Number Placeholder 4"/>
          <p:cNvSpPr>
            <a:spLocks noGrp="1"/>
          </p:cNvSpPr>
          <p:nvPr>
            <p:ph type="sldNum" sz="quarter" idx="10"/>
          </p:nvPr>
        </p:nvSpPr>
        <p:spPr/>
        <p:txBody>
          <a:bodyPr/>
          <a:lstStyle/>
          <a:p>
            <a:fld id="{47C198E2-3EBB-4273-84A1-D23D84FB3518}" type="slidenum">
              <a:rPr lang="en-US" smtClean="0"/>
              <a:pPr/>
              <a:t>5</a:t>
            </a:fld>
            <a:endParaRPr lang="en-US" dirty="0"/>
          </a:p>
        </p:txBody>
      </p:sp>
      <p:graphicFrame>
        <p:nvGraphicFramePr>
          <p:cNvPr id="4" name="Table 3"/>
          <p:cNvGraphicFramePr>
            <a:graphicFrameLocks noGrp="1"/>
          </p:cNvGraphicFramePr>
          <p:nvPr>
            <p:extLst/>
          </p:nvPr>
        </p:nvGraphicFramePr>
        <p:xfrm>
          <a:off x="152400" y="1905000"/>
          <a:ext cx="8763001" cy="2845845"/>
        </p:xfrm>
        <a:graphic>
          <a:graphicData uri="http://schemas.openxmlformats.org/drawingml/2006/table">
            <a:tbl>
              <a:tblPr firstRow="1" bandRow="1">
                <a:tableStyleId>{5C22544A-7EE6-4342-B048-85BDC9FD1C3A}</a:tableStyleId>
              </a:tblPr>
              <a:tblGrid>
                <a:gridCol w="1240779"/>
                <a:gridCol w="2481558"/>
                <a:gridCol w="2754663"/>
                <a:gridCol w="1432966"/>
                <a:gridCol w="853035"/>
              </a:tblGrid>
              <a:tr h="381000">
                <a:tc>
                  <a:txBody>
                    <a:bodyPr/>
                    <a:lstStyle/>
                    <a:p>
                      <a:r>
                        <a:rPr lang="en-US" sz="2000" dirty="0" smtClean="0">
                          <a:solidFill>
                            <a:schemeClr val="tx1"/>
                          </a:solidFill>
                        </a:rPr>
                        <a:t>Country</a:t>
                      </a:r>
                      <a:r>
                        <a:rPr lang="en-US" sz="2000" baseline="0" dirty="0" smtClean="0">
                          <a:solidFill>
                            <a:schemeClr val="tx1"/>
                          </a:solidFill>
                        </a:rPr>
                        <a:t> </a:t>
                      </a:r>
                      <a:endParaRPr lang="en-US" sz="20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rPr>
                        <a:t>AR beneficiaries </a:t>
                      </a:r>
                      <a:r>
                        <a:rPr lang="en-US" sz="2000" dirty="0" smtClean="0">
                          <a:solidFill>
                            <a:schemeClr val="tx1"/>
                          </a:solidFill>
                          <a:latin typeface="Times New Roman" panose="02020603050405020304" pitchFamily="18" charset="0"/>
                          <a:cs typeface="Times New Roman" panose="02020603050405020304" pitchFamily="18" charset="0"/>
                        </a:rPr>
                        <a:t>(B)</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rPr>
                        <a:t>Non-beneficiaries </a:t>
                      </a:r>
                      <a:r>
                        <a:rPr lang="en-US" sz="2000" b="1" kern="1200" dirty="0" smtClean="0">
                          <a:solidFill>
                            <a:schemeClr val="tx1"/>
                          </a:solidFill>
                          <a:latin typeface="Times New Roman" panose="02020603050405020304" pitchFamily="18" charset="0"/>
                          <a:ea typeface="+mn-ea"/>
                          <a:cs typeface="Times New Roman" panose="02020603050405020304" pitchFamily="18" charset="0"/>
                        </a:rPr>
                        <a:t>(NB)</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rPr>
                        <a:t>Control</a:t>
                      </a:r>
                      <a:r>
                        <a:rPr lang="en-US" sz="2000" baseline="0" dirty="0" smtClean="0">
                          <a:solidFill>
                            <a:schemeClr val="tx1"/>
                          </a:solidFill>
                        </a:rPr>
                        <a:t> </a:t>
                      </a:r>
                      <a:r>
                        <a:rPr lang="en-US" sz="2000" b="1" kern="1200" dirty="0" smtClean="0">
                          <a:solidFill>
                            <a:schemeClr val="tx1"/>
                          </a:solidFill>
                          <a:latin typeface="Times New Roman" panose="02020603050405020304" pitchFamily="18" charset="0"/>
                          <a:ea typeface="+mn-ea"/>
                          <a:cs typeface="Times New Roman" panose="02020603050405020304" pitchFamily="18" charset="0"/>
                        </a:rPr>
                        <a:t>(C)</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latin typeface="Times New Roman" panose="02020603050405020304" pitchFamily="18" charset="0"/>
                          <a:cs typeface="Times New Roman" panose="02020603050405020304" pitchFamily="18" charset="0"/>
                        </a:rPr>
                        <a:t>Total </a:t>
                      </a:r>
                    </a:p>
                  </a:txBody>
                  <a:tcPr/>
                </a:tc>
              </a:tr>
              <a:tr h="408056">
                <a:tc>
                  <a:txBody>
                    <a:bodyPr/>
                    <a:lstStyle/>
                    <a:p>
                      <a:r>
                        <a:rPr lang="en-US" sz="2000" dirty="0" smtClean="0"/>
                        <a:t>Ethiopia</a:t>
                      </a:r>
                      <a:r>
                        <a:rPr lang="en-US" sz="2000" baseline="0" dirty="0" smtClean="0"/>
                        <a:t> </a:t>
                      </a:r>
                      <a:endParaRPr lang="en-US" sz="2000" dirty="0"/>
                    </a:p>
                  </a:txBody>
                  <a:tcPr/>
                </a:tc>
                <a:tc>
                  <a:txBody>
                    <a:bodyPr/>
                    <a:lstStyle/>
                    <a:p>
                      <a:pPr algn="ctr"/>
                      <a:r>
                        <a:rPr lang="en-US" sz="2000" dirty="0" smtClean="0"/>
                        <a:t>   72</a:t>
                      </a:r>
                      <a:endParaRPr lang="en-US" sz="2000" dirty="0"/>
                    </a:p>
                  </a:txBody>
                  <a:tcPr/>
                </a:tc>
                <a:tc>
                  <a:txBody>
                    <a:bodyPr/>
                    <a:lstStyle/>
                    <a:p>
                      <a:pPr marL="0" algn="ctr" defTabSz="914400" rtl="0" eaLnBrk="1" fontAlgn="b" latinLnBrk="0" hangingPunct="1"/>
                      <a:r>
                        <a:rPr lang="en-US" sz="2000" kern="1200" dirty="0">
                          <a:solidFill>
                            <a:schemeClr val="dk1"/>
                          </a:solidFill>
                          <a:latin typeface="+mn-lt"/>
                          <a:ea typeface="+mn-ea"/>
                          <a:cs typeface="+mn-cs"/>
                        </a:rPr>
                        <a:t>451</a:t>
                      </a:r>
                    </a:p>
                  </a:txBody>
                  <a:tcPr marL="9525" marR="9525" marT="9525" marB="0" anchor="b"/>
                </a:tc>
                <a:tc>
                  <a:txBody>
                    <a:bodyPr/>
                    <a:lstStyle/>
                    <a:p>
                      <a:pPr algn="ctr"/>
                      <a:r>
                        <a:rPr lang="en-US" sz="2000" dirty="0" smtClean="0"/>
                        <a:t>- </a:t>
                      </a:r>
                      <a:endParaRPr lang="en-US" sz="2000" dirty="0"/>
                    </a:p>
                  </a:txBody>
                  <a:tcPr/>
                </a:tc>
                <a:tc>
                  <a:txBody>
                    <a:bodyPr/>
                    <a:lstStyle/>
                    <a:p>
                      <a:pPr algn="ctr"/>
                      <a:r>
                        <a:rPr lang="en-US" sz="2000" dirty="0" smtClean="0"/>
                        <a:t>523</a:t>
                      </a:r>
                      <a:endParaRPr lang="en-US" sz="2000" dirty="0"/>
                    </a:p>
                  </a:txBody>
                  <a:tcPr/>
                </a:tc>
              </a:tr>
              <a:tr h="409325">
                <a:tc>
                  <a:txBody>
                    <a:bodyPr/>
                    <a:lstStyle/>
                    <a:p>
                      <a:r>
                        <a:rPr lang="en-US" sz="2000" dirty="0" smtClean="0"/>
                        <a:t>Ghana</a:t>
                      </a:r>
                      <a:endParaRPr lang="en-US" sz="2000" dirty="0"/>
                    </a:p>
                  </a:txBody>
                  <a:tcPr/>
                </a:tc>
                <a:tc>
                  <a:txBody>
                    <a:bodyPr/>
                    <a:lstStyle/>
                    <a:p>
                      <a:pPr algn="ctr"/>
                      <a:r>
                        <a:rPr lang="en-US" sz="2000" dirty="0" smtClean="0"/>
                        <a:t>472  + 150 </a:t>
                      </a:r>
                      <a:endParaRPr lang="en-US" sz="2000" dirty="0"/>
                    </a:p>
                  </a:txBody>
                  <a:tcPr/>
                </a:tc>
                <a:tc>
                  <a:txBody>
                    <a:bodyPr/>
                    <a:lstStyle/>
                    <a:p>
                      <a:pPr algn="ctr"/>
                      <a:r>
                        <a:rPr lang="en-US" sz="2000" dirty="0" smtClean="0"/>
                        <a:t>200 (25X8)</a:t>
                      </a:r>
                      <a:endParaRPr lang="en-US" sz="2000" dirty="0"/>
                    </a:p>
                  </a:txBody>
                  <a:tcPr/>
                </a:tc>
                <a:tc>
                  <a:txBody>
                    <a:bodyPr/>
                    <a:lstStyle/>
                    <a:p>
                      <a:pPr algn="ctr"/>
                      <a:r>
                        <a:rPr lang="en-US" sz="2000" dirty="0" smtClean="0"/>
                        <a:t>500 (25X20)</a:t>
                      </a:r>
                      <a:endParaRPr lang="en-US" sz="2000" dirty="0"/>
                    </a:p>
                  </a:txBody>
                  <a:tcPr/>
                </a:tc>
                <a:tc>
                  <a:txBody>
                    <a:bodyPr/>
                    <a:lstStyle/>
                    <a:p>
                      <a:pPr marL="0" algn="ctr" defTabSz="914400" rtl="0" eaLnBrk="1" fontAlgn="b" latinLnBrk="0" hangingPunct="1"/>
                      <a:r>
                        <a:rPr lang="en-US" sz="2000" kern="1200" dirty="0">
                          <a:solidFill>
                            <a:schemeClr val="dk1"/>
                          </a:solidFill>
                          <a:latin typeface="+mn-lt"/>
                          <a:ea typeface="+mn-ea"/>
                          <a:cs typeface="+mn-cs"/>
                        </a:rPr>
                        <a:t>1322</a:t>
                      </a:r>
                    </a:p>
                  </a:txBody>
                  <a:tcPr marL="9525" marR="9525" marT="9525" marB="0" anchor="b"/>
                </a:tc>
              </a:tr>
              <a:tr h="408056">
                <a:tc>
                  <a:txBody>
                    <a:bodyPr/>
                    <a:lstStyle/>
                    <a:p>
                      <a:r>
                        <a:rPr lang="en-US" sz="2000" dirty="0" err="1" smtClean="0"/>
                        <a:t>Mali</a:t>
                      </a:r>
                      <a:endParaRPr lang="en-US" sz="2000" dirty="0"/>
                    </a:p>
                  </a:txBody>
                  <a:tcPr/>
                </a:tc>
                <a:tc>
                  <a:txBody>
                    <a:bodyPr/>
                    <a:lstStyle/>
                    <a:p>
                      <a:pPr algn="ctr"/>
                      <a:r>
                        <a:rPr lang="en-US" sz="2000" dirty="0" smtClean="0"/>
                        <a:t>350</a:t>
                      </a:r>
                      <a:endParaRPr lang="en-US" sz="2000" dirty="0"/>
                    </a:p>
                  </a:txBody>
                  <a:tcPr/>
                </a:tc>
                <a:tc>
                  <a:txBody>
                    <a:bodyPr/>
                    <a:lstStyle/>
                    <a:p>
                      <a:pPr algn="ctr"/>
                      <a:r>
                        <a:rPr lang="en-US" sz="2000" dirty="0" smtClean="0"/>
                        <a:t>- </a:t>
                      </a:r>
                      <a:endParaRPr lang="en-US" sz="2000" dirty="0"/>
                    </a:p>
                  </a:txBody>
                  <a:tcPr/>
                </a:tc>
                <a:tc>
                  <a:txBody>
                    <a:bodyPr/>
                    <a:lstStyle/>
                    <a:p>
                      <a:pPr algn="ctr"/>
                      <a:r>
                        <a:rPr lang="en-US" sz="2000" dirty="0" smtClean="0"/>
                        <a:t>350 (10X35)</a:t>
                      </a:r>
                      <a:endParaRPr lang="en-US" sz="2000" dirty="0"/>
                    </a:p>
                  </a:txBody>
                  <a:tcPr/>
                </a:tc>
                <a:tc>
                  <a:txBody>
                    <a:bodyPr/>
                    <a:lstStyle/>
                    <a:p>
                      <a:pPr algn="ctr"/>
                      <a:r>
                        <a:rPr lang="en-US" sz="2000" dirty="0" smtClean="0"/>
                        <a:t>700</a:t>
                      </a:r>
                      <a:endParaRPr lang="en-US" sz="2000" dirty="0"/>
                    </a:p>
                  </a:txBody>
                  <a:tcPr/>
                </a:tc>
              </a:tr>
              <a:tr h="408056">
                <a:tc>
                  <a:txBody>
                    <a:bodyPr/>
                    <a:lstStyle/>
                    <a:p>
                      <a:r>
                        <a:rPr lang="en-US" sz="2000" dirty="0" smtClean="0"/>
                        <a:t>Malawi </a:t>
                      </a:r>
                      <a:endParaRPr lang="en-US" sz="2000" dirty="0"/>
                    </a:p>
                  </a:txBody>
                  <a:tcPr/>
                </a:tc>
                <a:tc>
                  <a:txBody>
                    <a:bodyPr/>
                    <a:lstStyle/>
                    <a:p>
                      <a:pPr algn="ctr"/>
                      <a:r>
                        <a:rPr lang="en-US" sz="2000" dirty="0" smtClean="0"/>
                        <a:t>452</a:t>
                      </a:r>
                      <a:endParaRPr lang="en-US" sz="2000" dirty="0"/>
                    </a:p>
                  </a:txBody>
                  <a:tcPr/>
                </a:tc>
                <a:tc>
                  <a:txBody>
                    <a:bodyPr/>
                    <a:lstStyle/>
                    <a:p>
                      <a:pPr algn="ctr"/>
                      <a:r>
                        <a:rPr lang="en-US" sz="2000" dirty="0" smtClean="0"/>
                        <a:t>200 (26X8*)</a:t>
                      </a:r>
                      <a:endParaRPr lang="en-US" sz="2000" dirty="0"/>
                    </a:p>
                  </a:txBody>
                  <a:tcPr/>
                </a:tc>
                <a:tc>
                  <a:txBody>
                    <a:bodyPr/>
                    <a:lstStyle/>
                    <a:p>
                      <a:pPr marL="0" algn="ctr" defTabSz="914400" rtl="0" eaLnBrk="1" latinLnBrk="0" hangingPunct="1"/>
                      <a:r>
                        <a:rPr lang="en-US" sz="2000" kern="1200" dirty="0" smtClean="0">
                          <a:solidFill>
                            <a:schemeClr val="dk1"/>
                          </a:solidFill>
                          <a:latin typeface="+mn-lt"/>
                          <a:ea typeface="+mn-ea"/>
                          <a:cs typeface="+mn-cs"/>
                        </a:rPr>
                        <a:t>560 (28X20)</a:t>
                      </a:r>
                      <a:endParaRPr lang="en-US" sz="2000" kern="1200" dirty="0">
                        <a:solidFill>
                          <a:schemeClr val="dk1"/>
                        </a:solidFill>
                        <a:latin typeface="+mn-lt"/>
                        <a:ea typeface="+mn-ea"/>
                        <a:cs typeface="+mn-cs"/>
                      </a:endParaRPr>
                    </a:p>
                  </a:txBody>
                  <a:tcPr/>
                </a:tc>
                <a:tc>
                  <a:txBody>
                    <a:bodyPr/>
                    <a:lstStyle/>
                    <a:p>
                      <a:pPr marL="0" algn="ctr" defTabSz="914400" rtl="0" eaLnBrk="1" fontAlgn="b" latinLnBrk="0" hangingPunct="1"/>
                      <a:r>
                        <a:rPr lang="en-US" sz="2000" kern="1200" dirty="0" smtClean="0">
                          <a:solidFill>
                            <a:schemeClr val="dk1"/>
                          </a:solidFill>
                          <a:latin typeface="+mn-lt"/>
                          <a:ea typeface="+mn-ea"/>
                          <a:cs typeface="+mn-cs"/>
                        </a:rPr>
                        <a:t>1212</a:t>
                      </a:r>
                      <a:endParaRPr lang="en-US" sz="2000" kern="1200" dirty="0">
                        <a:solidFill>
                          <a:schemeClr val="dk1"/>
                        </a:solidFill>
                        <a:latin typeface="+mn-lt"/>
                        <a:ea typeface="+mn-ea"/>
                        <a:cs typeface="+mn-cs"/>
                      </a:endParaRPr>
                    </a:p>
                  </a:txBody>
                  <a:tcPr/>
                </a:tc>
              </a:tr>
              <a:tr h="408056">
                <a:tc>
                  <a:txBody>
                    <a:bodyPr/>
                    <a:lstStyle/>
                    <a:p>
                      <a:r>
                        <a:rPr lang="en-US" sz="2000" dirty="0" smtClean="0"/>
                        <a:t>Tanzania </a:t>
                      </a:r>
                      <a:endParaRPr lang="en-US" sz="2000" dirty="0"/>
                    </a:p>
                  </a:txBody>
                  <a:tcPr/>
                </a:tc>
                <a:tc>
                  <a:txBody>
                    <a:bodyPr/>
                    <a:lstStyle/>
                    <a:p>
                      <a:pPr algn="ctr"/>
                      <a:r>
                        <a:rPr lang="en-US" sz="2000" dirty="0" smtClean="0"/>
                        <a:t>108</a:t>
                      </a:r>
                      <a:r>
                        <a:rPr lang="en-US" sz="2000" baseline="0" dirty="0" smtClean="0"/>
                        <a:t> + 434</a:t>
                      </a:r>
                      <a:endParaRPr lang="en-US" sz="2000" dirty="0"/>
                    </a:p>
                  </a:txBody>
                  <a:tcPr/>
                </a:tc>
                <a:tc>
                  <a:txBody>
                    <a:bodyPr/>
                    <a:lstStyle/>
                    <a:p>
                      <a:pPr algn="ctr"/>
                      <a:r>
                        <a:rPr lang="en-US" sz="2000" kern="1200" dirty="0" smtClean="0">
                          <a:solidFill>
                            <a:schemeClr val="dk1"/>
                          </a:solidFill>
                          <a:latin typeface="+mn-lt"/>
                          <a:ea typeface="+mn-ea"/>
                          <a:cs typeface="+mn-cs"/>
                        </a:rPr>
                        <a:t>105 (7X15)</a:t>
                      </a:r>
                      <a:endParaRPr lang="en-US" sz="2000" kern="1200" dirty="0">
                        <a:solidFill>
                          <a:schemeClr val="dk1"/>
                        </a:solidFill>
                        <a:latin typeface="+mn-lt"/>
                        <a:ea typeface="+mn-ea"/>
                        <a:cs typeface="+mn-cs"/>
                      </a:endParaRPr>
                    </a:p>
                  </a:txBody>
                  <a:tcPr/>
                </a:tc>
                <a:tc>
                  <a:txBody>
                    <a:bodyPr/>
                    <a:lstStyle/>
                    <a:p>
                      <a:pPr algn="ctr"/>
                      <a:r>
                        <a:rPr lang="en-US" sz="2000" dirty="0" smtClean="0"/>
                        <a:t>270 (18X15)</a:t>
                      </a:r>
                      <a:endParaRPr lang="en-US" sz="2000" dirty="0"/>
                    </a:p>
                  </a:txBody>
                  <a:tcPr/>
                </a:tc>
                <a:tc>
                  <a:txBody>
                    <a:bodyPr/>
                    <a:lstStyle/>
                    <a:p>
                      <a:pPr algn="ctr"/>
                      <a:r>
                        <a:rPr lang="en-US" sz="2000" dirty="0" smtClean="0"/>
                        <a:t>917</a:t>
                      </a:r>
                      <a:endParaRPr lang="en-US" sz="2000" dirty="0"/>
                    </a:p>
                  </a:txBody>
                  <a:tcPr/>
                </a:tc>
              </a:tr>
              <a:tr h="408056">
                <a:tc>
                  <a:txBody>
                    <a:bodyPr/>
                    <a:lstStyle/>
                    <a:p>
                      <a:r>
                        <a:rPr lang="en-US" sz="2000" b="1" dirty="0" smtClean="0"/>
                        <a:t>Total </a:t>
                      </a:r>
                      <a:endParaRPr lang="en-US" sz="2000" b="1" dirty="0"/>
                    </a:p>
                  </a:txBody>
                  <a:tcPr/>
                </a:tc>
                <a:tc>
                  <a:txBody>
                    <a:bodyPr/>
                    <a:lstStyle/>
                    <a:p>
                      <a:pPr algn="ctr"/>
                      <a:r>
                        <a:rPr lang="en-US" sz="2000" b="1" dirty="0" smtClean="0"/>
                        <a:t>1966</a:t>
                      </a:r>
                      <a:endParaRPr lang="en-US" sz="2000" b="1" dirty="0"/>
                    </a:p>
                  </a:txBody>
                  <a:tcPr/>
                </a:tc>
                <a:tc>
                  <a:txBody>
                    <a:bodyPr/>
                    <a:lstStyle/>
                    <a:p>
                      <a:pPr algn="ctr"/>
                      <a:r>
                        <a:rPr lang="en-US" sz="2000" b="1" dirty="0" smtClean="0"/>
                        <a:t>505</a:t>
                      </a:r>
                      <a:endParaRPr lang="en-US" sz="2000" b="1" dirty="0"/>
                    </a:p>
                  </a:txBody>
                  <a:tcPr/>
                </a:tc>
                <a:tc>
                  <a:txBody>
                    <a:bodyPr/>
                    <a:lstStyle/>
                    <a:p>
                      <a:pPr algn="ctr"/>
                      <a:r>
                        <a:rPr lang="en-US" sz="2000" b="1" dirty="0" smtClean="0"/>
                        <a:t>1680 </a:t>
                      </a:r>
                      <a:endParaRPr lang="en-US" sz="2000" b="1" dirty="0"/>
                    </a:p>
                  </a:txBody>
                  <a:tcPr/>
                </a:tc>
                <a:tc>
                  <a:txBody>
                    <a:bodyPr/>
                    <a:lstStyle/>
                    <a:p>
                      <a:pPr marL="0" algn="ctr" defTabSz="914400" rtl="0" eaLnBrk="1" fontAlgn="b" latinLnBrk="0" hangingPunct="1"/>
                      <a:r>
                        <a:rPr lang="en-US" sz="2400" b="1" kern="1200" dirty="0">
                          <a:solidFill>
                            <a:schemeClr val="dk1"/>
                          </a:solidFill>
                          <a:latin typeface="+mn-lt"/>
                          <a:ea typeface="+mn-ea"/>
                          <a:cs typeface="+mn-cs"/>
                        </a:rPr>
                        <a:t>4674</a:t>
                      </a:r>
                    </a:p>
                  </a:txBody>
                  <a:tcPr marL="9525" marR="9525" marT="9525" marB="0" anchor="b"/>
                </a:tc>
              </a:tr>
            </a:tbl>
          </a:graphicData>
        </a:graphic>
      </p:graphicFrame>
      <p:sp>
        <p:nvSpPr>
          <p:cNvPr id="2" name="TextBox 1"/>
          <p:cNvSpPr txBox="1"/>
          <p:nvPr/>
        </p:nvSpPr>
        <p:spPr>
          <a:xfrm>
            <a:off x="152400" y="4829361"/>
            <a:ext cx="8991600" cy="1938992"/>
          </a:xfrm>
          <a:prstGeom prst="rect">
            <a:avLst/>
          </a:prstGeom>
          <a:noFill/>
        </p:spPr>
        <p:txBody>
          <a:bodyPr wrap="square" rtlCol="0">
            <a:spAutoFit/>
          </a:bodyPr>
          <a:lstStyle/>
          <a:p>
            <a:pPr marL="285750" indent="-285750">
              <a:buFont typeface="Arial" panose="020B0604020202020204" pitchFamily="34" charset="0"/>
              <a:buChar char="•"/>
            </a:pPr>
            <a:r>
              <a:rPr lang="en-US" sz="2400" dirty="0"/>
              <a:t>B</a:t>
            </a:r>
            <a:r>
              <a:rPr lang="en-US" sz="2400" b="1" dirty="0" smtClean="0">
                <a:solidFill>
                  <a:srgbClr val="292929"/>
                </a:solidFill>
              </a:rPr>
              <a:t>: </a:t>
            </a:r>
            <a:r>
              <a:rPr lang="en-US" sz="2400" dirty="0" smtClean="0"/>
              <a:t>Census (Malawi</a:t>
            </a:r>
            <a:r>
              <a:rPr lang="en-US" sz="2400" dirty="0"/>
              <a:t>, Tanzania, </a:t>
            </a:r>
            <a:r>
              <a:rPr lang="en-US" sz="2400" dirty="0" smtClean="0"/>
              <a:t>Ethiopia) or random sample(Ghana, </a:t>
            </a:r>
            <a:r>
              <a:rPr lang="en-US" sz="2400" dirty="0" err="1" smtClean="0"/>
              <a:t>Mali</a:t>
            </a:r>
            <a:r>
              <a:rPr lang="en-US" sz="2400" dirty="0" smtClean="0"/>
              <a:t> ) </a:t>
            </a:r>
            <a:endParaRPr lang="en-US" sz="2400" dirty="0"/>
          </a:p>
          <a:p>
            <a:pPr marL="285750" indent="-285750">
              <a:buFont typeface="Arial" panose="020B0604020202020204" pitchFamily="34" charset="0"/>
              <a:buChar char="•"/>
            </a:pPr>
            <a:r>
              <a:rPr lang="en-US" sz="2400" dirty="0" smtClean="0"/>
              <a:t>NB &amp; C</a:t>
            </a:r>
            <a:r>
              <a:rPr lang="en-US" sz="2400" dirty="0" smtClean="0">
                <a:solidFill>
                  <a:srgbClr val="292929"/>
                </a:solidFill>
              </a:rPr>
              <a:t>: </a:t>
            </a:r>
            <a:r>
              <a:rPr lang="en-US" sz="2400" dirty="0" smtClean="0"/>
              <a:t>Random sampling</a:t>
            </a:r>
          </a:p>
          <a:p>
            <a:pPr marL="285750" indent="-285750">
              <a:buFont typeface="Arial" panose="020B0604020202020204" pitchFamily="34" charset="0"/>
              <a:buChar char="•"/>
            </a:pPr>
            <a:r>
              <a:rPr lang="en-US" sz="2400" dirty="0" smtClean="0"/>
              <a:t>4434 completed interviews (~5% non-response) </a:t>
            </a:r>
          </a:p>
          <a:p>
            <a:pPr marL="285750" indent="-285750">
              <a:buFont typeface="Arial" panose="020B0604020202020204" pitchFamily="34" charset="0"/>
              <a:buChar char="•"/>
            </a:pPr>
            <a:r>
              <a:rPr lang="en-US" sz="2400" dirty="0" smtClean="0"/>
              <a:t>Community surveys in 150 communities</a:t>
            </a:r>
            <a:endParaRPr lang="en-US" sz="2400" dirty="0"/>
          </a:p>
        </p:txBody>
      </p:sp>
    </p:spTree>
    <p:extLst>
      <p:ext uri="{BB962C8B-B14F-4D97-AF65-F5344CB8AC3E}">
        <p14:creationId xmlns:p14="http://schemas.microsoft.com/office/powerpoint/2010/main" val="5807179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2209800" y="914400"/>
            <a:ext cx="6019800" cy="533400"/>
          </a:xfrm>
        </p:spPr>
        <p:txBody>
          <a:bodyPr/>
          <a:lstStyle/>
          <a:p>
            <a:r>
              <a:rPr lang="en-US" sz="3200" dirty="0" smtClean="0"/>
              <a:t>Some Africa RISING </a:t>
            </a:r>
            <a:r>
              <a:rPr lang="en-US" sz="3200" dirty="0" smtClean="0"/>
              <a:t>innovations</a:t>
            </a:r>
            <a:endParaRPr lang="en-US" sz="3200" b="1" dirty="0"/>
          </a:p>
        </p:txBody>
      </p:sp>
      <p:sp>
        <p:nvSpPr>
          <p:cNvPr id="5" name="Slide Number Placeholder 4"/>
          <p:cNvSpPr>
            <a:spLocks noGrp="1"/>
          </p:cNvSpPr>
          <p:nvPr>
            <p:ph type="sldNum" sz="quarter" idx="10"/>
          </p:nvPr>
        </p:nvSpPr>
        <p:spPr/>
        <p:txBody>
          <a:bodyPr/>
          <a:lstStyle/>
          <a:p>
            <a:fld id="{47C198E2-3EBB-4273-84A1-D23D84FB3518}" type="slidenum">
              <a:rPr lang="en-US" smtClean="0"/>
              <a:pPr/>
              <a:t>6</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249841001"/>
              </p:ext>
            </p:extLst>
          </p:nvPr>
        </p:nvGraphicFramePr>
        <p:xfrm>
          <a:off x="266700" y="1447800"/>
          <a:ext cx="8763000" cy="5334000"/>
        </p:xfrm>
        <a:graphic>
          <a:graphicData uri="http://schemas.openxmlformats.org/drawingml/2006/table">
            <a:tbl>
              <a:tblPr firstRow="1" bandRow="1">
                <a:tableStyleId>{5C22544A-7EE6-4342-B048-85BDC9FD1C3A}</a:tableStyleId>
              </a:tblPr>
              <a:tblGrid>
                <a:gridCol w="1173616"/>
                <a:gridCol w="7589384"/>
              </a:tblGrid>
              <a:tr h="381000">
                <a:tc>
                  <a:txBody>
                    <a:bodyPr/>
                    <a:lstStyle/>
                    <a:p>
                      <a:pPr marL="0" algn="l" defTabSz="914400" rtl="0" eaLnBrk="1" latinLnBrk="0" hangingPunct="1"/>
                      <a:r>
                        <a:rPr lang="en-US" sz="2000" b="1" kern="1200" dirty="0" smtClean="0">
                          <a:solidFill>
                            <a:schemeClr val="tx1"/>
                          </a:solidFill>
                          <a:latin typeface="+mn-lt"/>
                          <a:ea typeface="+mn-ea"/>
                          <a:cs typeface="+mn-cs"/>
                        </a:rPr>
                        <a:t>Country </a:t>
                      </a:r>
                      <a:endParaRPr lang="en-US" sz="2000" b="1" kern="1200" dirty="0">
                        <a:solidFill>
                          <a:schemeClr val="tx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tx1"/>
                          </a:solidFill>
                          <a:latin typeface="+mn-lt"/>
                          <a:ea typeface="+mn-ea"/>
                          <a:cs typeface="+mn-cs"/>
                        </a:rPr>
                        <a:t>Technologies </a:t>
                      </a:r>
                    </a:p>
                  </a:txBody>
                  <a:tcPr/>
                </a:tc>
              </a:tr>
              <a:tr h="1025362">
                <a:tc>
                  <a:txBody>
                    <a:bodyPr/>
                    <a:lstStyle/>
                    <a:p>
                      <a:r>
                        <a:rPr lang="en-US" sz="2000" dirty="0" smtClean="0"/>
                        <a:t>Malawi </a:t>
                      </a:r>
                      <a:endParaRPr lang="en-US" sz="2000" dirty="0"/>
                    </a:p>
                  </a:txBody>
                  <a:tcPr/>
                </a:tc>
                <a:tc>
                  <a:txBody>
                    <a:bodyPr/>
                    <a:lstStyle/>
                    <a:p>
                      <a:pPr marL="342900" indent="-342900" algn="l">
                        <a:buFont typeface="Arial" panose="020B0604020202020204" pitchFamily="34" charset="0"/>
                        <a:buChar char="•"/>
                      </a:pPr>
                      <a:r>
                        <a:rPr lang="en-US" sz="1800" kern="1200" dirty="0" smtClean="0">
                          <a:solidFill>
                            <a:schemeClr val="dk1"/>
                          </a:solidFill>
                          <a:effectLst/>
                          <a:latin typeface="+mn-lt"/>
                          <a:ea typeface="+mn-ea"/>
                          <a:cs typeface="+mn-cs"/>
                        </a:rPr>
                        <a:t>On-farm adaptive agronomic experimentation (WP1)</a:t>
                      </a:r>
                    </a:p>
                    <a:p>
                      <a:pPr marL="342900" indent="-342900" algn="l">
                        <a:buFont typeface="Arial" panose="020B0604020202020204" pitchFamily="34" charset="0"/>
                        <a:buChar char="•"/>
                      </a:pPr>
                      <a:r>
                        <a:rPr lang="en-US" sz="1800" kern="1200" dirty="0" smtClean="0">
                          <a:solidFill>
                            <a:schemeClr val="dk1"/>
                          </a:solidFill>
                          <a:effectLst/>
                          <a:latin typeface="+mn-lt"/>
                          <a:ea typeface="+mn-ea"/>
                          <a:cs typeface="+mn-cs"/>
                        </a:rPr>
                        <a:t>Integration of climbing beans (WP2)</a:t>
                      </a:r>
                    </a:p>
                    <a:p>
                      <a:pPr marL="342900" indent="-342900" algn="l">
                        <a:buFont typeface="Arial" panose="020B0604020202020204" pitchFamily="34" charset="0"/>
                        <a:buChar char="•"/>
                      </a:pPr>
                      <a:r>
                        <a:rPr lang="en-US" sz="1800" kern="1200" dirty="0" smtClean="0">
                          <a:solidFill>
                            <a:schemeClr val="dk1"/>
                          </a:solidFill>
                          <a:effectLst/>
                          <a:latin typeface="+mn-lt"/>
                          <a:ea typeface="+mn-ea"/>
                          <a:cs typeface="+mn-cs"/>
                        </a:rPr>
                        <a:t>Livestock intensification (WP3)</a:t>
                      </a:r>
                    </a:p>
                    <a:p>
                      <a:pPr marL="342900" indent="-342900" algn="l">
                        <a:buFont typeface="Arial" panose="020B0604020202020204" pitchFamily="34" charset="0"/>
                        <a:buChar char="•"/>
                      </a:pPr>
                      <a:r>
                        <a:rPr lang="en-US" sz="1800" kern="1200" dirty="0" smtClean="0">
                          <a:solidFill>
                            <a:schemeClr val="dk1"/>
                          </a:solidFill>
                          <a:effectLst/>
                          <a:latin typeface="+mn-lt"/>
                          <a:ea typeface="+mn-ea"/>
                          <a:cs typeface="+mn-cs"/>
                        </a:rPr>
                        <a:t>Nutritional status improvement and diversification (WP4)</a:t>
                      </a:r>
                    </a:p>
                    <a:p>
                      <a:pPr marL="342900" indent="-342900" algn="l">
                        <a:buFont typeface="Arial" panose="020B0604020202020204" pitchFamily="34" charset="0"/>
                        <a:buChar char="•"/>
                      </a:pPr>
                      <a:r>
                        <a:rPr lang="en-US" sz="1800" kern="1200" dirty="0" smtClean="0">
                          <a:solidFill>
                            <a:schemeClr val="dk1"/>
                          </a:solidFill>
                          <a:effectLst/>
                          <a:latin typeface="+mn-lt"/>
                          <a:ea typeface="+mn-ea"/>
                          <a:cs typeface="+mn-cs"/>
                        </a:rPr>
                        <a:t>Dissemination, impact and networking (WP5)</a:t>
                      </a:r>
                    </a:p>
                  </a:txBody>
                  <a:tcPr/>
                </a:tc>
              </a:tr>
              <a:tr h="1028551">
                <a:tc>
                  <a:txBody>
                    <a:bodyPr/>
                    <a:lstStyle/>
                    <a:p>
                      <a:r>
                        <a:rPr lang="en-US" sz="2000" dirty="0" smtClean="0"/>
                        <a:t>Tanzania</a:t>
                      </a:r>
                      <a:r>
                        <a:rPr lang="en-US" sz="2000" baseline="0" dirty="0" smtClean="0"/>
                        <a:t> </a:t>
                      </a:r>
                      <a:endParaRPr lang="en-US" sz="2000" dirty="0"/>
                    </a:p>
                  </a:txBody>
                  <a:tcPr/>
                </a:tc>
                <a:tc>
                  <a:txBody>
                    <a:bodyPr/>
                    <a:lstStyle/>
                    <a:p>
                      <a:pPr marL="285750" indent="-285750" algn="l">
                        <a:buFont typeface="Arial" panose="020B0604020202020204" pitchFamily="34" charset="0"/>
                        <a:buChar char="•"/>
                      </a:pPr>
                      <a:r>
                        <a:rPr lang="en-US" sz="1800" kern="1200" dirty="0" smtClean="0">
                          <a:solidFill>
                            <a:schemeClr val="dk1"/>
                          </a:solidFill>
                          <a:effectLst/>
                          <a:latin typeface="+mn-lt"/>
                          <a:ea typeface="+mn-ea"/>
                          <a:cs typeface="+mn-cs"/>
                        </a:rPr>
                        <a:t>Assessment</a:t>
                      </a:r>
                      <a:r>
                        <a:rPr lang="en-US" sz="1800" kern="1200" baseline="0" dirty="0" smtClean="0">
                          <a:solidFill>
                            <a:schemeClr val="dk1"/>
                          </a:solidFill>
                          <a:effectLst/>
                          <a:latin typeface="+mn-lt"/>
                          <a:ea typeface="+mn-ea"/>
                          <a:cs typeface="+mn-cs"/>
                        </a:rPr>
                        <a:t> of b</a:t>
                      </a:r>
                      <a:r>
                        <a:rPr lang="en-US" sz="1800" kern="1200" dirty="0" smtClean="0">
                          <a:solidFill>
                            <a:schemeClr val="dk1"/>
                          </a:solidFill>
                          <a:effectLst/>
                          <a:latin typeface="+mn-lt"/>
                          <a:ea typeface="+mn-ea"/>
                          <a:cs typeface="+mn-cs"/>
                        </a:rPr>
                        <a:t>iophysical production constraints</a:t>
                      </a:r>
                      <a:r>
                        <a:rPr lang="en-US" sz="1800" kern="1200" baseline="0" dirty="0" smtClean="0">
                          <a:solidFill>
                            <a:schemeClr val="dk1"/>
                          </a:solidFill>
                          <a:effectLst/>
                          <a:latin typeface="+mn-lt"/>
                          <a:ea typeface="+mn-ea"/>
                          <a:cs typeface="+mn-cs"/>
                        </a:rPr>
                        <a:t> (WP1)</a:t>
                      </a:r>
                      <a:endParaRPr lang="en-US" sz="1800" kern="1200" dirty="0" smtClean="0">
                        <a:solidFill>
                          <a:schemeClr val="dk1"/>
                        </a:solidFill>
                        <a:effectLst/>
                        <a:latin typeface="+mn-lt"/>
                        <a:ea typeface="+mn-ea"/>
                        <a:cs typeface="+mn-cs"/>
                      </a:endParaRPr>
                    </a:p>
                    <a:p>
                      <a:pPr marL="285750" indent="-285750" algn="l">
                        <a:buFont typeface="Arial" panose="020B0604020202020204" pitchFamily="34" charset="0"/>
                        <a:buChar char="•"/>
                      </a:pPr>
                      <a:r>
                        <a:rPr lang="en-US" sz="1800" kern="1200" dirty="0" smtClean="0">
                          <a:solidFill>
                            <a:schemeClr val="dk1"/>
                          </a:solidFill>
                          <a:effectLst/>
                          <a:latin typeface="+mn-lt"/>
                          <a:ea typeface="+mn-ea"/>
                          <a:cs typeface="+mn-cs"/>
                        </a:rPr>
                        <a:t>Improved food and feed crop varieties</a:t>
                      </a:r>
                      <a:r>
                        <a:rPr lang="en-US" sz="1800" kern="1200" baseline="0" dirty="0" smtClean="0">
                          <a:solidFill>
                            <a:schemeClr val="dk1"/>
                          </a:solidFill>
                          <a:effectLst/>
                          <a:latin typeface="+mn-lt"/>
                          <a:ea typeface="+mn-ea"/>
                          <a:cs typeface="+mn-cs"/>
                        </a:rPr>
                        <a:t> (WP2)</a:t>
                      </a:r>
                    </a:p>
                    <a:p>
                      <a:pPr marL="285750" indent="-285750" algn="l">
                        <a:buFont typeface="Arial" panose="020B0604020202020204" pitchFamily="34" charset="0"/>
                        <a:buChar char="•"/>
                      </a:pPr>
                      <a:r>
                        <a:rPr lang="en-US" sz="1800" kern="1200" dirty="0" smtClean="0">
                          <a:solidFill>
                            <a:schemeClr val="dk1"/>
                          </a:solidFill>
                          <a:effectLst/>
                          <a:latin typeface="+mn-lt"/>
                          <a:ea typeface="+mn-ea"/>
                          <a:cs typeface="+mn-cs"/>
                        </a:rPr>
                        <a:t>Improved fodder species</a:t>
                      </a:r>
                      <a:r>
                        <a:rPr lang="en-US" sz="1800" kern="1200" baseline="0" dirty="0" smtClean="0">
                          <a:solidFill>
                            <a:schemeClr val="dk1"/>
                          </a:solidFill>
                          <a:effectLst/>
                          <a:latin typeface="+mn-lt"/>
                          <a:ea typeface="+mn-ea"/>
                          <a:cs typeface="+mn-cs"/>
                        </a:rPr>
                        <a:t> (WP3)</a:t>
                      </a:r>
                    </a:p>
                    <a:p>
                      <a:pPr marL="285750" indent="-285750" algn="l">
                        <a:buFont typeface="Arial" panose="020B0604020202020204" pitchFamily="34" charset="0"/>
                        <a:buChar char="•"/>
                      </a:pPr>
                      <a:r>
                        <a:rPr lang="en-US" sz="1800" kern="1200" baseline="0" dirty="0" smtClean="0">
                          <a:solidFill>
                            <a:schemeClr val="dk1"/>
                          </a:solidFill>
                          <a:effectLst/>
                          <a:latin typeface="+mn-lt"/>
                          <a:ea typeface="+mn-ea"/>
                          <a:cs typeface="+mn-cs"/>
                        </a:rPr>
                        <a:t>Local fertilizer &amp; technology complementarities</a:t>
                      </a:r>
                      <a:r>
                        <a:rPr lang="en-US" sz="1800" kern="1200" dirty="0" smtClean="0">
                          <a:solidFill>
                            <a:schemeClr val="dk1"/>
                          </a:solidFill>
                          <a:effectLst/>
                          <a:latin typeface="+mn-lt"/>
                          <a:ea typeface="+mn-ea"/>
                          <a:cs typeface="+mn-cs"/>
                        </a:rPr>
                        <a:t> (WP4)</a:t>
                      </a:r>
                    </a:p>
                    <a:p>
                      <a:pPr marL="285750" indent="-285750" algn="l">
                        <a:buFont typeface="Arial" panose="020B0604020202020204" pitchFamily="34" charset="0"/>
                        <a:buChar char="•"/>
                      </a:pPr>
                      <a:r>
                        <a:rPr lang="en-US" sz="1800" kern="1200" dirty="0" smtClean="0">
                          <a:solidFill>
                            <a:schemeClr val="dk1"/>
                          </a:solidFill>
                          <a:effectLst/>
                          <a:latin typeface="+mn-lt"/>
                          <a:ea typeface="+mn-ea"/>
                          <a:cs typeface="+mn-cs"/>
                        </a:rPr>
                        <a:t>Evaluation of </a:t>
                      </a:r>
                      <a:r>
                        <a:rPr lang="en-US" sz="1800" kern="1200" dirty="0" err="1" smtClean="0">
                          <a:solidFill>
                            <a:schemeClr val="dk1"/>
                          </a:solidFill>
                          <a:effectLst/>
                          <a:latin typeface="+mn-lt"/>
                          <a:ea typeface="+mn-ea"/>
                          <a:cs typeface="+mn-cs"/>
                        </a:rPr>
                        <a:t>mycotoxin</a:t>
                      </a:r>
                      <a:r>
                        <a:rPr lang="en-US" sz="1800" kern="1200" dirty="0" smtClean="0">
                          <a:solidFill>
                            <a:schemeClr val="dk1"/>
                          </a:solidFill>
                          <a:effectLst/>
                          <a:latin typeface="+mn-lt"/>
                          <a:ea typeface="+mn-ea"/>
                          <a:cs typeface="+mn-cs"/>
                        </a:rPr>
                        <a:t> contamination (WP5)</a:t>
                      </a:r>
                    </a:p>
                    <a:p>
                      <a:pPr marL="285750" indent="-285750" algn="l">
                        <a:buFont typeface="Arial" panose="020B0604020202020204" pitchFamily="34" charset="0"/>
                        <a:buChar char="•"/>
                      </a:pPr>
                      <a:r>
                        <a:rPr lang="en-US" sz="1800" kern="1200" dirty="0" smtClean="0">
                          <a:solidFill>
                            <a:schemeClr val="dk1"/>
                          </a:solidFill>
                          <a:effectLst/>
                          <a:latin typeface="+mn-lt"/>
                          <a:ea typeface="+mn-ea"/>
                          <a:cs typeface="+mn-cs"/>
                        </a:rPr>
                        <a:t>Postharvest nutrition technologies (WP6)</a:t>
                      </a:r>
                      <a:endParaRPr lang="en-US" sz="2000" dirty="0"/>
                    </a:p>
                  </a:txBody>
                  <a:tcPr/>
                </a:tc>
              </a:tr>
              <a:tr h="1028551">
                <a:tc>
                  <a:txBody>
                    <a:bodyPr/>
                    <a:lstStyle/>
                    <a:p>
                      <a:pPr marL="0" indent="0" algn="l" defTabSz="914400" rtl="0" eaLnBrk="1" latinLnBrk="0" hangingPunct="1">
                        <a:buFont typeface="Arial" panose="020B0604020202020204" pitchFamily="34" charset="0"/>
                        <a:buNone/>
                      </a:pPr>
                      <a:r>
                        <a:rPr lang="en-US" sz="1800" kern="1200" baseline="0" dirty="0" smtClean="0">
                          <a:solidFill>
                            <a:schemeClr val="dk1"/>
                          </a:solidFill>
                          <a:effectLst/>
                          <a:latin typeface="+mn-lt"/>
                          <a:ea typeface="+mn-ea"/>
                          <a:cs typeface="+mn-cs"/>
                        </a:rPr>
                        <a:t>Ethiopia </a:t>
                      </a:r>
                      <a:endParaRPr lang="en-US" sz="1800" kern="1200" baseline="0" dirty="0">
                        <a:solidFill>
                          <a:schemeClr val="dk1"/>
                        </a:solidFill>
                        <a:effectLst/>
                        <a:latin typeface="+mn-lt"/>
                        <a:ea typeface="+mn-ea"/>
                        <a:cs typeface="+mn-cs"/>
                      </a:endParaRPr>
                    </a:p>
                  </a:txBody>
                  <a:tcPr/>
                </a:tc>
                <a:tc>
                  <a:txBody>
                    <a:bodyPr/>
                    <a:lstStyle/>
                    <a:p>
                      <a:pPr marL="285750" indent="-285750" algn="l" defTabSz="914400" rtl="0" eaLnBrk="1" latinLnBrk="0" hangingPunct="1">
                        <a:buFont typeface="Arial" panose="020B0604020202020204" pitchFamily="34" charset="0"/>
                        <a:buChar char="•"/>
                      </a:pPr>
                      <a:r>
                        <a:rPr lang="en-GB" sz="1800" kern="1200" baseline="0" dirty="0" smtClean="0">
                          <a:solidFill>
                            <a:schemeClr val="dk1"/>
                          </a:solidFill>
                          <a:effectLst/>
                          <a:latin typeface="+mn-lt"/>
                          <a:ea typeface="+mn-ea"/>
                          <a:cs typeface="+mn-cs"/>
                        </a:rPr>
                        <a:t>Field crop varietal selection and management</a:t>
                      </a:r>
                    </a:p>
                    <a:p>
                      <a:pPr marL="285750" indent="-285750" algn="l" defTabSz="914400" rtl="0" eaLnBrk="1" latinLnBrk="0" hangingPunct="1">
                        <a:buFont typeface="Arial" panose="020B0604020202020204" pitchFamily="34" charset="0"/>
                        <a:buChar char="•"/>
                      </a:pPr>
                      <a:r>
                        <a:rPr lang="en-US" sz="1800" kern="1200" baseline="0" dirty="0" smtClean="0">
                          <a:solidFill>
                            <a:schemeClr val="dk1"/>
                          </a:solidFill>
                          <a:effectLst/>
                          <a:latin typeface="+mn-lt"/>
                          <a:ea typeface="+mn-ea"/>
                          <a:cs typeface="+mn-cs"/>
                        </a:rPr>
                        <a:t>Land, soil, water management</a:t>
                      </a:r>
                    </a:p>
                    <a:p>
                      <a:pPr marL="285750" indent="-285750" algn="l" defTabSz="914400" rtl="0" eaLnBrk="1" latinLnBrk="0" hangingPunct="1">
                        <a:buFont typeface="Arial" panose="020B0604020202020204" pitchFamily="34" charset="0"/>
                        <a:buChar char="•"/>
                      </a:pPr>
                      <a:r>
                        <a:rPr lang="en-GB" sz="1800" kern="1200" baseline="0" dirty="0" smtClean="0">
                          <a:solidFill>
                            <a:schemeClr val="dk1"/>
                          </a:solidFill>
                          <a:effectLst/>
                          <a:latin typeface="+mn-lt"/>
                          <a:ea typeface="+mn-ea"/>
                          <a:cs typeface="+mn-cs"/>
                        </a:rPr>
                        <a:t>Integrated disease and pest management</a:t>
                      </a:r>
                    </a:p>
                    <a:p>
                      <a:pPr marL="285750" indent="-285750" algn="l" defTabSz="914400" rtl="0" eaLnBrk="1" latinLnBrk="0" hangingPunct="1">
                        <a:buFont typeface="Arial" panose="020B0604020202020204" pitchFamily="34" charset="0"/>
                        <a:buChar char="•"/>
                      </a:pPr>
                      <a:r>
                        <a:rPr lang="en-GB" sz="1800" kern="1200" baseline="0" dirty="0" smtClean="0">
                          <a:solidFill>
                            <a:schemeClr val="dk1"/>
                          </a:solidFill>
                          <a:effectLst/>
                          <a:latin typeface="+mn-lt"/>
                          <a:ea typeface="+mn-ea"/>
                          <a:cs typeface="+mn-cs"/>
                        </a:rPr>
                        <a:t>Tree-crop-livestock integration for improved biomass, nutrient, energy efficiency and carbon sequestration</a:t>
                      </a:r>
                      <a:r>
                        <a:rPr lang="en-US" sz="1800" kern="1200" baseline="0" dirty="0" smtClean="0">
                          <a:solidFill>
                            <a:schemeClr val="dk1"/>
                          </a:solidFill>
                          <a:effectLst/>
                          <a:latin typeface="+mn-lt"/>
                          <a:ea typeface="+mn-ea"/>
                          <a:cs typeface="+mn-cs"/>
                        </a:rPr>
                        <a:t> </a:t>
                      </a:r>
                    </a:p>
                    <a:p>
                      <a:pPr marL="285750" indent="-285750" algn="l" defTabSz="914400" rtl="0" eaLnBrk="1" latinLnBrk="0" hangingPunct="1">
                        <a:buFont typeface="Arial" panose="020B0604020202020204" pitchFamily="34" charset="0"/>
                        <a:buChar char="•"/>
                      </a:pPr>
                      <a:r>
                        <a:rPr lang="en-GB" sz="1800" kern="1200" baseline="0" dirty="0" smtClean="0">
                          <a:solidFill>
                            <a:schemeClr val="dk1"/>
                          </a:solidFill>
                          <a:effectLst/>
                          <a:latin typeface="+mn-lt"/>
                          <a:ea typeface="+mn-ea"/>
                          <a:cs typeface="+mn-cs"/>
                        </a:rPr>
                        <a:t>Monitoring and evaluating the impact of innovation platforms </a:t>
                      </a:r>
                      <a:endParaRPr lang="en-US" sz="1800" kern="1200" baseline="0" dirty="0" smtClean="0">
                        <a:solidFill>
                          <a:schemeClr val="dk1"/>
                        </a:solidFill>
                        <a:effectLst/>
                        <a:latin typeface="+mn-lt"/>
                        <a:ea typeface="+mn-ea"/>
                        <a:cs typeface="+mn-cs"/>
                      </a:endParaRPr>
                    </a:p>
                  </a:txBody>
                  <a:tcPr/>
                </a:tc>
              </a:tr>
            </a:tbl>
          </a:graphicData>
        </a:graphic>
      </p:graphicFrame>
    </p:spTree>
    <p:extLst>
      <p:ext uri="{BB962C8B-B14F-4D97-AF65-F5344CB8AC3E}">
        <p14:creationId xmlns:p14="http://schemas.microsoft.com/office/powerpoint/2010/main" val="11812767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47C198E2-3EBB-4273-84A1-D23D84FB3518}" type="slidenum">
              <a:rPr lang="en-US" smtClean="0"/>
              <a:pPr/>
              <a:t>7</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814115583"/>
              </p:ext>
            </p:extLst>
          </p:nvPr>
        </p:nvGraphicFramePr>
        <p:xfrm>
          <a:off x="304800" y="1783080"/>
          <a:ext cx="8534400" cy="4312920"/>
        </p:xfrm>
        <a:graphic>
          <a:graphicData uri="http://schemas.openxmlformats.org/drawingml/2006/table">
            <a:tbl>
              <a:tblPr firstRow="1" bandRow="1">
                <a:tableStyleId>{5C22544A-7EE6-4342-B048-85BDC9FD1C3A}</a:tableStyleId>
              </a:tblPr>
              <a:tblGrid>
                <a:gridCol w="1896533"/>
                <a:gridCol w="6637867"/>
              </a:tblGrid>
              <a:tr h="381000">
                <a:tc>
                  <a:txBody>
                    <a:bodyPr/>
                    <a:lstStyle/>
                    <a:p>
                      <a:pPr marL="0" algn="l" defTabSz="914400" rtl="0" eaLnBrk="1" latinLnBrk="0" hangingPunct="1"/>
                      <a:r>
                        <a:rPr lang="en-US" sz="2000" b="1" kern="1200" dirty="0" smtClean="0">
                          <a:solidFill>
                            <a:schemeClr val="tx1"/>
                          </a:solidFill>
                          <a:latin typeface="+mn-lt"/>
                          <a:ea typeface="+mn-ea"/>
                          <a:cs typeface="+mn-cs"/>
                        </a:rPr>
                        <a:t>Country </a:t>
                      </a:r>
                      <a:endParaRPr lang="en-US" sz="2000" b="1" kern="1200" dirty="0">
                        <a:solidFill>
                          <a:schemeClr val="tx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tx1"/>
                          </a:solidFill>
                          <a:latin typeface="+mn-lt"/>
                          <a:ea typeface="+mn-ea"/>
                          <a:cs typeface="+mn-cs"/>
                        </a:rPr>
                        <a:t>Technologies </a:t>
                      </a:r>
                    </a:p>
                  </a:txBody>
                  <a:tcPr/>
                </a:tc>
              </a:tr>
              <a:tr h="1025362">
                <a:tc>
                  <a:txBody>
                    <a:bodyPr/>
                    <a:lstStyle/>
                    <a:p>
                      <a:r>
                        <a:rPr lang="en-US" sz="2000" dirty="0" smtClean="0"/>
                        <a:t>Ghana</a:t>
                      </a:r>
                      <a:r>
                        <a:rPr lang="en-US" sz="2000" baseline="0" dirty="0" smtClean="0"/>
                        <a:t> </a:t>
                      </a:r>
                      <a:endParaRPr lang="en-US" sz="2000" dirty="0"/>
                    </a:p>
                  </a:txBody>
                  <a:tcPr/>
                </a:tc>
                <a:tc>
                  <a:txBody>
                    <a:bodyPr/>
                    <a:lstStyle/>
                    <a:p>
                      <a:pPr marL="342900" indent="-342900" algn="l">
                        <a:buFont typeface="Arial" panose="020B0604020202020204" pitchFamily="34" charset="0"/>
                        <a:buChar char="•"/>
                      </a:pPr>
                      <a:r>
                        <a:rPr lang="en-US" sz="1800" b="0" i="0" u="none" strike="noStrike" kern="1200" baseline="0" dirty="0" smtClean="0">
                          <a:solidFill>
                            <a:schemeClr val="dk1"/>
                          </a:solidFill>
                          <a:latin typeface="+mn-lt"/>
                          <a:ea typeface="+mn-ea"/>
                          <a:cs typeface="+mn-cs"/>
                        </a:rPr>
                        <a:t>Intercropping, crop rotation and diversification, post-harvest loss reduction, ISFM (WP2)</a:t>
                      </a:r>
                    </a:p>
                    <a:p>
                      <a:pPr marL="342900" indent="-342900" algn="l">
                        <a:buFont typeface="Arial" panose="020B0604020202020204" pitchFamily="34" charset="0"/>
                        <a:buChar char="•"/>
                      </a:pPr>
                      <a:r>
                        <a:rPr lang="en-US" sz="1800" b="0" i="0" u="none" strike="noStrike" kern="1200" baseline="0" dirty="0" smtClean="0">
                          <a:solidFill>
                            <a:schemeClr val="dk1"/>
                          </a:solidFill>
                          <a:latin typeface="+mn-lt"/>
                          <a:ea typeface="+mn-ea"/>
                          <a:cs typeface="+mn-cs"/>
                        </a:rPr>
                        <a:t>Biological control of </a:t>
                      </a:r>
                      <a:r>
                        <a:rPr lang="en-US" sz="1800" b="0" i="0" u="none" strike="noStrike" kern="1200" baseline="0" dirty="0" err="1" smtClean="0">
                          <a:solidFill>
                            <a:schemeClr val="dk1"/>
                          </a:solidFill>
                          <a:latin typeface="+mn-lt"/>
                          <a:ea typeface="+mn-ea"/>
                          <a:cs typeface="+mn-cs"/>
                        </a:rPr>
                        <a:t>Aflatoxins</a:t>
                      </a:r>
                      <a:r>
                        <a:rPr lang="en-US" sz="1800" b="0" i="0" u="none" strike="noStrike" kern="1200" baseline="0" dirty="0" smtClean="0">
                          <a:solidFill>
                            <a:schemeClr val="dk1"/>
                          </a:solidFill>
                          <a:latin typeface="+mn-lt"/>
                          <a:ea typeface="+mn-ea"/>
                          <a:cs typeface="+mn-cs"/>
                        </a:rPr>
                        <a:t> in maize and groundnut (WP3)</a:t>
                      </a:r>
                    </a:p>
                    <a:p>
                      <a:pPr marL="342900" indent="-342900" algn="l">
                        <a:buFont typeface="Arial" panose="020B0604020202020204" pitchFamily="34" charset="0"/>
                        <a:buChar char="•"/>
                      </a:pPr>
                      <a:r>
                        <a:rPr lang="en-US" sz="1800" b="0" i="0" u="none" strike="noStrike" kern="1200" baseline="0" dirty="0" smtClean="0">
                          <a:solidFill>
                            <a:schemeClr val="dk1"/>
                          </a:solidFill>
                          <a:latin typeface="+mn-lt"/>
                          <a:ea typeface="+mn-ea"/>
                          <a:cs typeface="+mn-cs"/>
                        </a:rPr>
                        <a:t>Integration of vegetables into cereal-legume systems (WP4)</a:t>
                      </a:r>
                    </a:p>
                    <a:p>
                      <a:pPr marL="342900" indent="-342900" algn="l">
                        <a:buFont typeface="Arial" panose="020B0604020202020204" pitchFamily="34" charset="0"/>
                        <a:buChar char="•"/>
                      </a:pPr>
                      <a:r>
                        <a:rPr lang="en-US" sz="1800" b="0" i="0" u="none" strike="noStrike" kern="1200" baseline="0" dirty="0" smtClean="0">
                          <a:solidFill>
                            <a:schemeClr val="dk1"/>
                          </a:solidFill>
                          <a:latin typeface="+mn-lt"/>
                          <a:ea typeface="+mn-ea"/>
                          <a:cs typeface="+mn-cs"/>
                        </a:rPr>
                        <a:t>Improving productivity of integrated crop-livestock systems (WP7)</a:t>
                      </a:r>
                    </a:p>
                    <a:p>
                      <a:pPr marL="342900" indent="-342900" algn="l">
                        <a:buFont typeface="Arial" panose="020B0604020202020204" pitchFamily="34" charset="0"/>
                        <a:buChar char="•"/>
                      </a:pPr>
                      <a:r>
                        <a:rPr lang="en-US" sz="1800" b="0" i="0" u="none" strike="noStrike" kern="1200" baseline="0" dirty="0" smtClean="0">
                          <a:solidFill>
                            <a:schemeClr val="dk1"/>
                          </a:solidFill>
                          <a:latin typeface="+mn-lt"/>
                          <a:ea typeface="+mn-ea"/>
                          <a:cs typeface="+mn-cs"/>
                        </a:rPr>
                        <a:t>Land, soil, and water management (WP8)</a:t>
                      </a:r>
                    </a:p>
                  </a:txBody>
                  <a:tcPr/>
                </a:tc>
              </a:tr>
              <a:tr h="716280">
                <a:tc>
                  <a:txBody>
                    <a:bodyPr/>
                    <a:lstStyle/>
                    <a:p>
                      <a:r>
                        <a:rPr lang="en-US" sz="2000" dirty="0" err="1" smtClean="0"/>
                        <a:t>Mali</a:t>
                      </a:r>
                      <a:endParaRPr lang="en-US" sz="2000" dirty="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u="none" strike="noStrike" kern="1200" baseline="0" dirty="0" smtClean="0">
                          <a:solidFill>
                            <a:schemeClr val="dk1"/>
                          </a:solidFill>
                          <a:latin typeface="+mn-lt"/>
                          <a:ea typeface="+mn-ea"/>
                          <a:cs typeface="+mn-cs"/>
                        </a:rPr>
                        <a:t>Improvement of farm productivity and profitability (WP5)</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u="none" strike="noStrike" kern="1200" baseline="0" dirty="0" smtClean="0">
                          <a:solidFill>
                            <a:schemeClr val="dk1"/>
                          </a:solidFill>
                          <a:latin typeface="+mn-lt"/>
                          <a:ea typeface="+mn-ea"/>
                          <a:cs typeface="+mn-cs"/>
                        </a:rPr>
                        <a:t>Natural resources management (WP9)</a:t>
                      </a:r>
                    </a:p>
                  </a:txBody>
                  <a:tcPr/>
                </a:tc>
              </a:tr>
              <a:tr h="1028551">
                <a:tc>
                  <a:txBody>
                    <a:bodyPr/>
                    <a:lstStyle/>
                    <a:p>
                      <a:r>
                        <a:rPr lang="en-US" sz="2000" dirty="0" smtClean="0"/>
                        <a:t>Ghana</a:t>
                      </a:r>
                      <a:r>
                        <a:rPr lang="en-US" sz="2000" baseline="0" dirty="0" smtClean="0"/>
                        <a:t> &amp; </a:t>
                      </a:r>
                      <a:r>
                        <a:rPr lang="en-US" sz="2000" dirty="0" err="1" smtClean="0"/>
                        <a:t>Mali</a:t>
                      </a:r>
                      <a:endParaRPr lang="en-US" sz="2000" dirty="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u="none" strike="noStrike" kern="1200" baseline="0" dirty="0" smtClean="0">
                          <a:solidFill>
                            <a:schemeClr val="dk1"/>
                          </a:solidFill>
                          <a:latin typeface="+mn-lt"/>
                          <a:ea typeface="+mn-ea"/>
                          <a:cs typeface="+mn-cs"/>
                        </a:rPr>
                        <a:t>R4D platforms (WP1)</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u="none" strike="noStrike" kern="1200" baseline="0" dirty="0" smtClean="0">
                          <a:solidFill>
                            <a:schemeClr val="dk1"/>
                          </a:solidFill>
                          <a:latin typeface="+mn-lt"/>
                          <a:ea typeface="+mn-ea"/>
                          <a:cs typeface="+mn-cs"/>
                        </a:rPr>
                        <a:t>Intensifying livestock and poultry production  (WP6)</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u="none" strike="noStrike" kern="1200" baseline="0" dirty="0" smtClean="0">
                          <a:solidFill>
                            <a:schemeClr val="dk1"/>
                          </a:solidFill>
                          <a:latin typeface="+mn-lt"/>
                          <a:ea typeface="+mn-ea"/>
                          <a:cs typeface="+mn-cs"/>
                        </a:rPr>
                        <a:t>Improving household nutrition through agricultural and behavioral changes (WP10)</a:t>
                      </a:r>
                      <a:endParaRPr lang="en-US" sz="2400" dirty="0" smtClean="0"/>
                    </a:p>
                  </a:txBody>
                  <a:tcPr/>
                </a:tc>
              </a:tr>
            </a:tbl>
          </a:graphicData>
        </a:graphic>
      </p:graphicFrame>
      <p:sp>
        <p:nvSpPr>
          <p:cNvPr id="6" name="Text Placeholder 2"/>
          <p:cNvSpPr>
            <a:spLocks noGrp="1"/>
          </p:cNvSpPr>
          <p:nvPr>
            <p:ph type="body" sz="quarter" idx="11"/>
          </p:nvPr>
        </p:nvSpPr>
        <p:spPr>
          <a:xfrm>
            <a:off x="2133600" y="1066800"/>
            <a:ext cx="6019800" cy="533400"/>
          </a:xfrm>
        </p:spPr>
        <p:txBody>
          <a:bodyPr/>
          <a:lstStyle/>
          <a:p>
            <a:r>
              <a:rPr lang="en-US" sz="3200" dirty="0" smtClean="0"/>
              <a:t>Some Africa RISING </a:t>
            </a:r>
            <a:r>
              <a:rPr lang="en-US" sz="3200" dirty="0" smtClean="0"/>
              <a:t>innovations</a:t>
            </a:r>
            <a:endParaRPr lang="en-US" sz="3200" b="1" dirty="0"/>
          </a:p>
        </p:txBody>
      </p:sp>
    </p:spTree>
    <p:extLst>
      <p:ext uri="{BB962C8B-B14F-4D97-AF65-F5344CB8AC3E}">
        <p14:creationId xmlns:p14="http://schemas.microsoft.com/office/powerpoint/2010/main" val="13001048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37923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2" id="{F2CDDABB-6079-4B58-BA01-38B248FFE8FF}" vid="{D4AFA8C6-0D9F-4951-805A-C34A26834B15}"/>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2" id="{F2CDDABB-6079-4B58-BA01-38B248FFE8FF}" vid="{713B4339-D59B-4FCE-A246-FB3D4F81767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1010</TotalTime>
  <Words>1055</Words>
  <Application>Microsoft Office PowerPoint</Application>
  <PresentationFormat>On-screen Show (4:3)</PresentationFormat>
  <Paragraphs>177</Paragraphs>
  <Slides>8</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Arial</vt:lpstr>
      <vt:lpstr>Calibri</vt:lpstr>
      <vt:lpstr>Gill Sans</vt:lpstr>
      <vt:lpstr>Times New Roman</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IFPRI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Roberts, Cleophelia (IFPRI)</dc:creator>
  <cp:lastModifiedBy>Azzarri, Carlo (IFPRI)</cp:lastModifiedBy>
  <cp:revision>17</cp:revision>
  <cp:lastPrinted>2011-10-06T11:45:23Z</cp:lastPrinted>
  <dcterms:created xsi:type="dcterms:W3CDTF">2014-10-08T17:30:25Z</dcterms:created>
  <dcterms:modified xsi:type="dcterms:W3CDTF">2014-11-13T09:18:24Z</dcterms:modified>
</cp:coreProperties>
</file>